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1"/>
  </p:notesMasterIdLst>
  <p:sldIdLst>
    <p:sldId id="256" r:id="rId2"/>
    <p:sldId id="704" r:id="rId3"/>
    <p:sldId id="896" r:id="rId4"/>
    <p:sldId id="897" r:id="rId5"/>
    <p:sldId id="279" r:id="rId6"/>
    <p:sldId id="898" r:id="rId7"/>
    <p:sldId id="281" r:id="rId8"/>
    <p:sldId id="267" r:id="rId9"/>
    <p:sldId id="899" r:id="rId10"/>
    <p:sldId id="282" r:id="rId11"/>
    <p:sldId id="283" r:id="rId12"/>
    <p:sldId id="260" r:id="rId13"/>
    <p:sldId id="890" r:id="rId14"/>
    <p:sldId id="372" r:id="rId15"/>
    <p:sldId id="892" r:id="rId16"/>
    <p:sldId id="679" r:id="rId17"/>
    <p:sldId id="893" r:id="rId18"/>
    <p:sldId id="268" r:id="rId19"/>
    <p:sldId id="371" r:id="rId20"/>
    <p:sldId id="603" r:id="rId21"/>
    <p:sldId id="604" r:id="rId22"/>
    <p:sldId id="894" r:id="rId23"/>
    <p:sldId id="895" r:id="rId24"/>
    <p:sldId id="677" r:id="rId25"/>
    <p:sldId id="847" r:id="rId26"/>
    <p:sldId id="688" r:id="rId27"/>
    <p:sldId id="844" r:id="rId28"/>
    <p:sldId id="765" r:id="rId29"/>
    <p:sldId id="863" r:id="rId30"/>
    <p:sldId id="770" r:id="rId31"/>
    <p:sldId id="827" r:id="rId32"/>
    <p:sldId id="857" r:id="rId33"/>
    <p:sldId id="780" r:id="rId34"/>
    <p:sldId id="742" r:id="rId35"/>
    <p:sldId id="900" r:id="rId36"/>
    <p:sldId id="901" r:id="rId37"/>
    <p:sldId id="902" r:id="rId38"/>
    <p:sldId id="903" r:id="rId39"/>
    <p:sldId id="905" r:id="rId40"/>
    <p:sldId id="906" r:id="rId41"/>
    <p:sldId id="907" r:id="rId42"/>
    <p:sldId id="908" r:id="rId43"/>
    <p:sldId id="909" r:id="rId44"/>
    <p:sldId id="910" r:id="rId45"/>
    <p:sldId id="911" r:id="rId46"/>
    <p:sldId id="912" r:id="rId47"/>
    <p:sldId id="913" r:id="rId48"/>
    <p:sldId id="914" r:id="rId49"/>
    <p:sldId id="91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langwig" initials="k" lastIdx="15" clrIdx="0"/>
  <p:cmAuthor id="1" name="Kate Langwig" initials="KL" lastIdx="2" clrIdx="1">
    <p:extLst>
      <p:ext uri="{19B8F6BF-5375-455C-9EA6-DF929625EA0E}">
        <p15:presenceInfo xmlns:p15="http://schemas.microsoft.com/office/powerpoint/2012/main" userId="Kate Langwi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7336"/>
    <a:srgbClr val="2C3D50"/>
    <a:srgbClr val="E56A4A"/>
    <a:srgbClr val="7E1535"/>
    <a:srgbClr val="047676"/>
    <a:srgbClr val="DBCDBD"/>
    <a:srgbClr val="D4B488"/>
    <a:srgbClr val="43CD80"/>
    <a:srgbClr val="46B8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66"/>
    <p:restoredTop sz="78179" autoAdjust="0"/>
  </p:normalViewPr>
  <p:slideViewPr>
    <p:cSldViewPr>
      <p:cViewPr varScale="1">
        <p:scale>
          <a:sx n="84" d="100"/>
          <a:sy n="84" d="100"/>
        </p:scale>
        <p:origin x="1528" y="192"/>
      </p:cViewPr>
      <p:guideLst>
        <p:guide orient="horz" pos="2160"/>
        <p:guide pos="3840"/>
      </p:guideLst>
    </p:cSldViewPr>
  </p:slideViewPr>
  <p:outlineViewPr>
    <p:cViewPr>
      <p:scale>
        <a:sx n="33" d="100"/>
        <a:sy n="33" d="100"/>
      </p:scale>
      <p:origin x="0" y="-17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4EB07E-0507-4770-A2A5-99161CF52274}" type="datetimeFigureOut">
              <a:rPr lang="en-US" smtClean="0"/>
              <a:t>2/3/26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929BB3-D22E-4697-B822-B81588B21AD6}" type="slidenum">
              <a:rPr lang="en-US" smtClean="0"/>
              <a:t>‹#›</a:t>
            </a:fld>
            <a:endParaRPr lang="en-US"/>
          </a:p>
        </p:txBody>
      </p:sp>
    </p:spTree>
    <p:extLst>
      <p:ext uri="{BB962C8B-B14F-4D97-AF65-F5344CB8AC3E}">
        <p14:creationId xmlns:p14="http://schemas.microsoft.com/office/powerpoint/2010/main" val="2890541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29BB3-D22E-4697-B822-B81588B21AD6}" type="slidenum">
              <a:rPr lang="en-US" smtClean="0"/>
              <a:t>1</a:t>
            </a:fld>
            <a:endParaRPr lang="en-US"/>
          </a:p>
        </p:txBody>
      </p:sp>
    </p:spTree>
    <p:extLst>
      <p:ext uri="{BB962C8B-B14F-4D97-AF65-F5344CB8AC3E}">
        <p14:creationId xmlns:p14="http://schemas.microsoft.com/office/powerpoint/2010/main" val="525613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year, we sampled bats during early hibernation, when most bats have already become infected by Pd. We used a standardized swabbing method to swab bats AND </a:t>
            </a:r>
            <a:r>
              <a:rPr lang="en-US" dirty="0" err="1"/>
              <a:t>useD</a:t>
            </a:r>
            <a:r>
              <a:rPr lang="en-US" dirty="0"/>
              <a:t> qPCR to quantify fungal loads, we used a laser thermometer to get a ROOSTING TEMPERATURE estimate for each bat, and we banded A SUBSET OF bats FOR individual IDENTIFICATION . We repeated this sampling procedure a few months later, during late hibernation, AND RECORDED ALL banded bats PRESENT. If a banded bat wasn’t recaptured in March, it likely DIED EITHER INSIDE THE SITE OR left the hibernaculum DURING WINTER to search for food AND STARVED ON THE LANDSCAPE. Together, these data give us everything we need to see how temperature affects fungus growth and thus bat survival, and also whether temp-dependent disease impacts are affecting bat distributions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5"/>
          </p:nvPr>
        </p:nvSpPr>
        <p:spPr/>
        <p:txBody>
          <a:bodyPr/>
          <a:lstStyle/>
          <a:p>
            <a:fld id="{11929BB3-D22E-4697-B822-B81588B21AD6}" type="slidenum">
              <a:rPr lang="en-US" smtClean="0"/>
              <a:t>26</a:t>
            </a:fld>
            <a:endParaRPr lang="en-US"/>
          </a:p>
        </p:txBody>
      </p:sp>
    </p:spTree>
    <p:extLst>
      <p:ext uri="{BB962C8B-B14F-4D97-AF65-F5344CB8AC3E}">
        <p14:creationId xmlns:p14="http://schemas.microsoft.com/office/powerpoint/2010/main" val="1600910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the initial variability in declines among species, across populations, and within individuals, ends up being determined by temperature. On the x-axis is temp, y-axis is growth rate, red line is stability, and we see populations roosting at warmer temps suffer more severe declines. </a:t>
            </a:r>
          </a:p>
        </p:txBody>
      </p:sp>
      <p:sp>
        <p:nvSpPr>
          <p:cNvPr id="4" name="Slide Number Placeholder 3"/>
          <p:cNvSpPr>
            <a:spLocks noGrp="1"/>
          </p:cNvSpPr>
          <p:nvPr>
            <p:ph type="sldNum" sz="quarter" idx="5"/>
          </p:nvPr>
        </p:nvSpPr>
        <p:spPr/>
        <p:txBody>
          <a:bodyPr/>
          <a:lstStyle/>
          <a:p>
            <a:fld id="{11929BB3-D22E-4697-B822-B81588B21AD6}" type="slidenum">
              <a:rPr lang="en-US" smtClean="0"/>
              <a:t>27</a:t>
            </a:fld>
            <a:endParaRPr lang="en-US"/>
          </a:p>
        </p:txBody>
      </p:sp>
    </p:spTree>
    <p:extLst>
      <p:ext uri="{BB962C8B-B14F-4D97-AF65-F5344CB8AC3E}">
        <p14:creationId xmlns:p14="http://schemas.microsoft.com/office/powerpoint/2010/main" val="586904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turns out that this temperature-dependent mortality relationship is largely driven by temperature-dependent differences in the growth rate of the pathogen, at least for little brown bats. Here I am showing data from my former postdoc where bat roosting temperature of an individual bat is on the x-axis, and fungal loads on bats recaptured overwinter is on the y axis. As temperatures increase, so does the growth the fungus on bat skin, which ultimately reduces survival. </a:t>
            </a:r>
          </a:p>
        </p:txBody>
      </p:sp>
      <p:sp>
        <p:nvSpPr>
          <p:cNvPr id="4" name="Slide Number Placeholder 3"/>
          <p:cNvSpPr>
            <a:spLocks noGrp="1"/>
          </p:cNvSpPr>
          <p:nvPr>
            <p:ph type="sldNum" sz="quarter" idx="10"/>
          </p:nvPr>
        </p:nvSpPr>
        <p:spPr/>
        <p:txBody>
          <a:bodyPr/>
          <a:lstStyle/>
          <a:p>
            <a:fld id="{9404818B-21CD-9647-B7BD-A9912DE139A4}" type="slidenum">
              <a:rPr lang="en-US" smtClean="0"/>
              <a:t>28</a:t>
            </a:fld>
            <a:endParaRPr lang="en-US"/>
          </a:p>
        </p:txBody>
      </p:sp>
    </p:spTree>
    <p:extLst>
      <p:ext uri="{BB962C8B-B14F-4D97-AF65-F5344CB8AC3E}">
        <p14:creationId xmlns:p14="http://schemas.microsoft.com/office/powerpoint/2010/main" val="1018217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And that’s just what we saw. On the x-axis is roosting temp, and the y is....</a:t>
            </a:r>
          </a:p>
          <a:p>
            <a:endParaRPr lang="en-US" sz="1200" dirty="0"/>
          </a:p>
          <a:p>
            <a:r>
              <a:rPr lang="en-US" sz="1200" dirty="0"/>
              <a:t> There’s a negative relationship between temperature and the probability that a bat is recaptured in the spring. Additionally, bats with higher fungal loads during early hibernation are less likely to be recaptured in the spring. Using K-fold cross-validation, we found that knowing the early</a:t>
            </a:r>
            <a:r>
              <a:rPr lang="en-US" sz="1200" baseline="0" dirty="0"/>
              <a:t> fungal load and early roosting temp for a given bat, you can predict w/ 73% accuracy whether that bat will die from infection during hibernation</a:t>
            </a:r>
          </a:p>
        </p:txBody>
      </p:sp>
      <p:sp>
        <p:nvSpPr>
          <p:cNvPr id="4" name="Slide Number Placeholder 3"/>
          <p:cNvSpPr>
            <a:spLocks noGrp="1"/>
          </p:cNvSpPr>
          <p:nvPr>
            <p:ph type="sldNum" sz="quarter" idx="10"/>
          </p:nvPr>
        </p:nvSpPr>
        <p:spPr/>
        <p:txBody>
          <a:bodyPr/>
          <a:lstStyle/>
          <a:p>
            <a:fld id="{9404818B-21CD-9647-B7BD-A9912DE139A4}" type="slidenum">
              <a:rPr lang="en-US" smtClean="0"/>
              <a:t>29</a:t>
            </a:fld>
            <a:endParaRPr lang="en-US"/>
          </a:p>
        </p:txBody>
      </p:sp>
    </p:spTree>
    <p:extLst>
      <p:ext uri="{BB962C8B-B14F-4D97-AF65-F5344CB8AC3E}">
        <p14:creationId xmlns:p14="http://schemas.microsoft.com/office/powerpoint/2010/main" val="996947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WNS invades and causes declines, we see a shift in bat roosting temperatures. Bats on average begin roosting at cooler temperatures</a:t>
            </a:r>
          </a:p>
        </p:txBody>
      </p:sp>
      <p:sp>
        <p:nvSpPr>
          <p:cNvPr id="4" name="Slide Number Placeholder 3"/>
          <p:cNvSpPr>
            <a:spLocks noGrp="1"/>
          </p:cNvSpPr>
          <p:nvPr>
            <p:ph type="sldNum" sz="quarter" idx="10"/>
          </p:nvPr>
        </p:nvSpPr>
        <p:spPr/>
        <p:txBody>
          <a:bodyPr/>
          <a:lstStyle/>
          <a:p>
            <a:fld id="{9404818B-21CD-9647-B7BD-A9912DE139A4}" type="slidenum">
              <a:rPr lang="en-US" smtClean="0"/>
              <a:t>31</a:t>
            </a:fld>
            <a:endParaRPr lang="en-US"/>
          </a:p>
        </p:txBody>
      </p:sp>
    </p:spTree>
    <p:extLst>
      <p:ext uri="{BB962C8B-B14F-4D97-AF65-F5344CB8AC3E}">
        <p14:creationId xmlns:p14="http://schemas.microsoft.com/office/powerpoint/2010/main" val="3130131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WNS invades and causes declines, we see a shift in bat roosting temperatures. Bats on average begin roosting at cooler temperatures</a:t>
            </a:r>
          </a:p>
        </p:txBody>
      </p:sp>
      <p:sp>
        <p:nvSpPr>
          <p:cNvPr id="4" name="Slide Number Placeholder 3"/>
          <p:cNvSpPr>
            <a:spLocks noGrp="1"/>
          </p:cNvSpPr>
          <p:nvPr>
            <p:ph type="sldNum" sz="quarter" idx="10"/>
          </p:nvPr>
        </p:nvSpPr>
        <p:spPr/>
        <p:txBody>
          <a:bodyPr/>
          <a:lstStyle/>
          <a:p>
            <a:fld id="{9404818B-21CD-9647-B7BD-A9912DE139A4}" type="slidenum">
              <a:rPr lang="en-US" smtClean="0"/>
              <a:t>32</a:t>
            </a:fld>
            <a:endParaRPr lang="en-US"/>
          </a:p>
        </p:txBody>
      </p:sp>
    </p:spTree>
    <p:extLst>
      <p:ext uri="{BB962C8B-B14F-4D97-AF65-F5344CB8AC3E}">
        <p14:creationId xmlns:p14="http://schemas.microsoft.com/office/powerpoint/2010/main" val="218708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raises the question of why there hasn’t been </a:t>
            </a:r>
            <a:r>
              <a:rPr lang="en-US" b="1" u="sng" dirty="0"/>
              <a:t>MORE</a:t>
            </a:r>
            <a:r>
              <a:rPr lang="en-US" dirty="0"/>
              <a:t> learning or selection for more bats to use cooler roosts. One possibility is that bats are already physiologically constrained by energy demands during hibernation. For instance, bats use slightly less energy during arousal events when they’re in warmer microsites. microsite temperature and absolute humidity are coupled – such that bat </a:t>
            </a:r>
            <a:r>
              <a:rPr lang="en-US" dirty="0" err="1"/>
              <a:t>homeostatis</a:t>
            </a:r>
            <a:r>
              <a:rPr lang="en-US" dirty="0"/>
              <a:t> might be easier to maintain at warmer microclimates and cold microclimates might be less stable – they’re OK sometimes, but bats also might risk freezing by using them if temperatures drop too low. All of these details might cause bats to continue to prefer warmer roosts, despite high disease-induced mortality rates  </a:t>
            </a:r>
          </a:p>
        </p:txBody>
      </p:sp>
      <p:sp>
        <p:nvSpPr>
          <p:cNvPr id="4" name="Slide Number Placeholder 3"/>
          <p:cNvSpPr>
            <a:spLocks noGrp="1"/>
          </p:cNvSpPr>
          <p:nvPr>
            <p:ph type="sldNum" sz="quarter" idx="10"/>
          </p:nvPr>
        </p:nvSpPr>
        <p:spPr/>
        <p:txBody>
          <a:bodyPr/>
          <a:lstStyle/>
          <a:p>
            <a:fld id="{9404818B-21CD-9647-B7BD-A9912DE139A4}" type="slidenum">
              <a:rPr lang="en-US" smtClean="0"/>
              <a:t>33</a:t>
            </a:fld>
            <a:endParaRPr lang="en-US"/>
          </a:p>
        </p:txBody>
      </p:sp>
    </p:spTree>
    <p:extLst>
      <p:ext uri="{BB962C8B-B14F-4D97-AF65-F5344CB8AC3E}">
        <p14:creationId xmlns:p14="http://schemas.microsoft.com/office/powerpoint/2010/main" val="240144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29BB3-D22E-4697-B822-B81588B21AD6}" type="slidenum">
              <a:rPr lang="en-US" smtClean="0"/>
              <a:t>34</a:t>
            </a:fld>
            <a:endParaRPr lang="en-US"/>
          </a:p>
        </p:txBody>
      </p:sp>
    </p:spTree>
    <p:extLst>
      <p:ext uri="{BB962C8B-B14F-4D97-AF65-F5344CB8AC3E}">
        <p14:creationId xmlns:p14="http://schemas.microsoft.com/office/powerpoint/2010/main" val="2675223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929BB3-D22E-4697-B822-B81588B21AD6}" type="slidenum">
              <a:rPr lang="en-US" smtClean="0"/>
              <a:t>13</a:t>
            </a:fld>
            <a:endParaRPr lang="en-US"/>
          </a:p>
        </p:txBody>
      </p:sp>
    </p:spTree>
    <p:extLst>
      <p:ext uri="{BB962C8B-B14F-4D97-AF65-F5344CB8AC3E}">
        <p14:creationId xmlns:p14="http://schemas.microsoft.com/office/powerpoint/2010/main" val="357731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shows a graphite mine in</a:t>
            </a:r>
            <a:r>
              <a:rPr lang="en-US" baseline="0" dirty="0"/>
              <a:t> northern New York that used to be owned by the Ticonderoga pencil company. At it’s maximum, this mine held 200,000 hibernating bats and was the largest hibernacula in the eastern U.S. It now has fewer than 500 bats. </a:t>
            </a:r>
            <a:endParaRPr lang="en-US" dirty="0"/>
          </a:p>
        </p:txBody>
      </p:sp>
      <p:sp>
        <p:nvSpPr>
          <p:cNvPr id="4" name="Slide Number Placeholder 3"/>
          <p:cNvSpPr>
            <a:spLocks noGrp="1"/>
          </p:cNvSpPr>
          <p:nvPr>
            <p:ph type="sldNum" sz="quarter" idx="10"/>
          </p:nvPr>
        </p:nvSpPr>
        <p:spPr/>
        <p:txBody>
          <a:bodyPr/>
          <a:lstStyle/>
          <a:p>
            <a:fld id="{11929BB3-D22E-4697-B822-B81588B21AD6}" type="slidenum">
              <a:rPr lang="en-US" smtClean="0"/>
              <a:t>18</a:t>
            </a:fld>
            <a:endParaRPr lang="en-US"/>
          </a:p>
        </p:txBody>
      </p:sp>
    </p:spTree>
    <p:extLst>
      <p:ext uri="{BB962C8B-B14F-4D97-AF65-F5344CB8AC3E}">
        <p14:creationId xmlns:p14="http://schemas.microsoft.com/office/powerpoint/2010/main" val="15875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growth, fungus</a:t>
            </a:r>
            <a:r>
              <a:rPr lang="en-US" baseline="0" dirty="0"/>
              <a:t> produces asexual spores or conidia, these can </a:t>
            </a:r>
            <a:r>
              <a:rPr lang="en-US" baseline="0" dirty="0" err="1"/>
              <a:t>reinfect</a:t>
            </a:r>
            <a:r>
              <a:rPr lang="en-US" baseline="0" dirty="0"/>
              <a:t> the same host, or be transmitted to a new host of the environment</a:t>
            </a:r>
            <a:endParaRPr lang="en-US" dirty="0"/>
          </a:p>
        </p:txBody>
      </p:sp>
      <p:sp>
        <p:nvSpPr>
          <p:cNvPr id="4" name="Slide Number Placeholder 3"/>
          <p:cNvSpPr>
            <a:spLocks noGrp="1"/>
          </p:cNvSpPr>
          <p:nvPr>
            <p:ph type="sldNum" sz="quarter" idx="10"/>
          </p:nvPr>
        </p:nvSpPr>
        <p:spPr/>
        <p:txBody>
          <a:bodyPr/>
          <a:lstStyle/>
          <a:p>
            <a:fld id="{11929BB3-D22E-4697-B822-B81588B21AD6}" type="slidenum">
              <a:rPr lang="en-US" smtClean="0"/>
              <a:t>19</a:t>
            </a:fld>
            <a:endParaRPr lang="en-US"/>
          </a:p>
        </p:txBody>
      </p:sp>
    </p:spTree>
    <p:extLst>
      <p:ext uri="{BB962C8B-B14F-4D97-AF65-F5344CB8AC3E}">
        <p14:creationId xmlns:p14="http://schemas.microsoft.com/office/powerpoint/2010/main" val="48238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seasonal life history of</a:t>
            </a:r>
            <a:r>
              <a:rPr lang="en-US" baseline="0" dirty="0"/>
              <a:t> bats influences the timing of transmission and impacts. During autumn, most bats swarm around hibernacula (the caves and mines where they spend the winter). This is a time when bats fatten, mate, and prepare for winter. When the temperatures get cold and insects become less abundant, bats enter torpor, cooling their body temperatures to near ambient, suppressing all physiological processes, and only occasionally arousing for short periods. During the spring, bats migrate to species and sex segregated colonies where they give birth, in most species, to just a single pup. </a:t>
            </a:r>
            <a:endParaRPr lang="en-US" dirty="0"/>
          </a:p>
        </p:txBody>
      </p:sp>
      <p:sp>
        <p:nvSpPr>
          <p:cNvPr id="4" name="Slide Number Placeholder 3"/>
          <p:cNvSpPr>
            <a:spLocks noGrp="1"/>
          </p:cNvSpPr>
          <p:nvPr>
            <p:ph type="sldNum" sz="quarter" idx="10"/>
          </p:nvPr>
        </p:nvSpPr>
        <p:spPr/>
        <p:txBody>
          <a:bodyPr/>
          <a:lstStyle/>
          <a:p>
            <a:fld id="{11929BB3-D22E-4697-B822-B81588B21AD6}" type="slidenum">
              <a:rPr lang="en-US" smtClean="0"/>
              <a:t>20</a:t>
            </a:fld>
            <a:endParaRPr lang="en-US"/>
          </a:p>
        </p:txBody>
      </p:sp>
    </p:spTree>
    <p:extLst>
      <p:ext uri="{BB962C8B-B14F-4D97-AF65-F5344CB8AC3E}">
        <p14:creationId xmlns:p14="http://schemas.microsoft.com/office/powerpoint/2010/main" val="895356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vast changes in body temperature and contact with environmental reservoirs influences the seasonal patterns of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all 6 species, you can see that increases in prevalence, on the y-axis, correspond to the winter period, and are driven by entry into hibernation or torpor. Likely the cold body temperature of hosts enables pathogen to better replicate. Occasional arousal bats to mate are likely responsible for huge increases in prevalence during this period, indicating that bats are still having lots of contacts during the hibernation period, and now these contacts are likely to be much more infectious. This is similar to another bat pathogen, rabies, but in contrast to rabies where hibernation allows the pathogen to persistent in a qui-</a:t>
            </a:r>
            <a:r>
              <a:rPr lang="en-US" baseline="0" dirty="0" err="1"/>
              <a:t>escent</a:t>
            </a:r>
            <a:r>
              <a:rPr lang="en-US" baseline="0" dirty="0"/>
              <a:t> phase, hibernation here is driving increases in pathogen prevalence in loads.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4C24F2E-DF79-4997-9DBA-207A2B732232}" type="slidenum">
              <a:rPr lang="en-US" smtClean="0"/>
              <a:pPr/>
              <a:t>21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change</a:t>
            </a:r>
          </a:p>
        </p:txBody>
      </p:sp>
      <p:sp>
        <p:nvSpPr>
          <p:cNvPr id="4" name="Slide Number Placeholder 3"/>
          <p:cNvSpPr>
            <a:spLocks noGrp="1"/>
          </p:cNvSpPr>
          <p:nvPr>
            <p:ph type="sldNum" sz="quarter" idx="10"/>
          </p:nvPr>
        </p:nvSpPr>
        <p:spPr/>
        <p:txBody>
          <a:bodyPr/>
          <a:lstStyle/>
          <a:p>
            <a:fld id="{11929BB3-D22E-4697-B822-B81588B21AD6}" type="slidenum">
              <a:rPr lang="en-US" smtClean="0"/>
              <a:t>23</a:t>
            </a:fld>
            <a:endParaRPr lang="en-US"/>
          </a:p>
        </p:txBody>
      </p:sp>
    </p:spTree>
    <p:extLst>
      <p:ext uri="{BB962C8B-B14F-4D97-AF65-F5344CB8AC3E}">
        <p14:creationId xmlns:p14="http://schemas.microsoft.com/office/powerpoint/2010/main" val="3902627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ADD in PICTURE OF CORN FIELD</a:t>
            </a:r>
          </a:p>
          <a:p>
            <a:pPr marL="171450" indent="-171450">
              <a:buFontTx/>
              <a:buChar char="-"/>
            </a:pPr>
            <a:r>
              <a:rPr lang="en-US" dirty="0"/>
              <a:t>MYSE EATING</a:t>
            </a:r>
            <a:r>
              <a:rPr lang="en-US" baseline="0" dirty="0"/>
              <a:t> MOSQUITOES</a:t>
            </a:r>
            <a:endParaRPr lang="en-US" dirty="0"/>
          </a:p>
          <a:p>
            <a:endParaRPr lang="en-US" dirty="0"/>
          </a:p>
        </p:txBody>
      </p:sp>
      <p:sp>
        <p:nvSpPr>
          <p:cNvPr id="4" name="Slide Number Placeholder 3"/>
          <p:cNvSpPr>
            <a:spLocks noGrp="1"/>
          </p:cNvSpPr>
          <p:nvPr>
            <p:ph type="sldNum" sz="quarter" idx="10"/>
          </p:nvPr>
        </p:nvSpPr>
        <p:spPr/>
        <p:txBody>
          <a:bodyPr/>
          <a:lstStyle/>
          <a:p>
            <a:fld id="{11929BB3-D22E-4697-B822-B81588B21AD6}" type="slidenum">
              <a:rPr lang="en-US" smtClean="0"/>
              <a:t>24</a:t>
            </a:fld>
            <a:endParaRPr lang="en-US"/>
          </a:p>
        </p:txBody>
      </p:sp>
    </p:spTree>
    <p:extLst>
      <p:ext uri="{BB962C8B-B14F-4D97-AF65-F5344CB8AC3E}">
        <p14:creationId xmlns:p14="http://schemas.microsoft.com/office/powerpoint/2010/main" val="3834533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the data I’m going to be discussing today builds on work we have been conducting since 2012 as part of the …. That I co-lead with Joseph Hoyt</a:t>
            </a:r>
          </a:p>
        </p:txBody>
      </p:sp>
      <p:sp>
        <p:nvSpPr>
          <p:cNvPr id="4" name="Slide Number Placeholder 3"/>
          <p:cNvSpPr>
            <a:spLocks noGrp="1"/>
          </p:cNvSpPr>
          <p:nvPr>
            <p:ph type="sldNum" sz="quarter" idx="10"/>
          </p:nvPr>
        </p:nvSpPr>
        <p:spPr/>
        <p:txBody>
          <a:bodyPr/>
          <a:lstStyle/>
          <a:p>
            <a:fld id="{11929BB3-D22E-4697-B822-B81588B21AD6}" type="slidenum">
              <a:rPr lang="en-US" smtClean="0"/>
              <a:t>25</a:t>
            </a:fld>
            <a:endParaRPr lang="en-US"/>
          </a:p>
        </p:txBody>
      </p:sp>
    </p:spTree>
    <p:extLst>
      <p:ext uri="{BB962C8B-B14F-4D97-AF65-F5344CB8AC3E}">
        <p14:creationId xmlns:p14="http://schemas.microsoft.com/office/powerpoint/2010/main" val="3257393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solidFill>
                  <a:srgbClr val="E56A4A"/>
                </a:solidFill>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0212AE-2571-4206-A370-4DA8050FD495}" type="datetime1">
              <a:rPr lang="en-US" smtClean="0"/>
              <a:t>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B55602-AFC7-4006-BC3F-70417BF85F17}" type="datetime1">
              <a:rPr lang="en-US" smtClean="0"/>
              <a:t>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47ABB-ECEF-4894-A51B-5E0D860E96EA}" type="datetime1">
              <a:rPr lang="en-US" smtClean="0"/>
              <a:t>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C3D5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DBFE6E6-6BAB-487A-A330-DA2A8B2ABC5A}" type="datetime1">
              <a:rPr lang="en-US" smtClean="0"/>
              <a:t>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6"/>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71"/>
            <a:ext cx="10515600" cy="1500187"/>
          </a:xfrm>
        </p:spPr>
        <p:txBody>
          <a:bodyPr/>
          <a:lstStyle>
            <a:lvl1pPr marL="0" indent="0">
              <a:buNone/>
              <a:defRPr sz="1800">
                <a:solidFill>
                  <a:srgbClr val="E56A4A"/>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083100-0AD8-4C18-A370-F90F293EDD34}" type="datetime1">
              <a:rPr lang="en-US" smtClean="0"/>
              <a:t>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296915-C1C8-42A6-9E3A-7EE16A716EA2}" type="datetime1">
              <a:rPr lang="en-US" smtClean="0"/>
              <a:t>2/3/26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480445-6906-4214-B467-0271013368C3}" type="datetime1">
              <a:rPr lang="en-US" smtClean="0"/>
              <a:t>2/3/26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D4D3A0-F9DE-49EB-8833-0CD24A7C2036}" type="datetime1">
              <a:rPr lang="en-US" smtClean="0"/>
              <a:t>2/3/26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9D5F47-5DFE-47DE-A1B9-7FDAE28E64EF}" type="datetime1">
              <a:rPr lang="en-US" smtClean="0"/>
              <a:t>2/3/26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33"/>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4"/>
          <p:cNvSpPr>
            <a:spLocks noGrp="1"/>
          </p:cNvSpPr>
          <p:nvPr>
            <p:ph type="dt" sz="half" idx="10"/>
          </p:nvPr>
        </p:nvSpPr>
        <p:spPr/>
        <p:txBody>
          <a:bodyPr/>
          <a:lstStyle/>
          <a:p>
            <a:fld id="{1DFF3F06-6F94-4E2E-89D8-416FCBC60C0E}" type="datetime1">
              <a:rPr lang="en-US" smtClean="0"/>
              <a:t>2/3/26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33"/>
            <a:ext cx="6172200" cy="4873625"/>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4"/>
          <p:cNvSpPr>
            <a:spLocks noGrp="1"/>
          </p:cNvSpPr>
          <p:nvPr>
            <p:ph type="dt" sz="half" idx="10"/>
          </p:nvPr>
        </p:nvSpPr>
        <p:spPr/>
        <p:txBody>
          <a:bodyPr/>
          <a:lstStyle/>
          <a:p>
            <a:fld id="{C126C774-8FA3-45C8-84C7-BC67DAAA113B}" type="datetime1">
              <a:rPr lang="en-US" smtClean="0"/>
              <a:t>2/3/26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FFEE4-A824-4DA0-9191-219458B21BD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a:solidFill>
            <a:schemeClr val="bg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B65EE4A-E65A-47A4-A48C-E3F5213BBADD}" type="datetime1">
              <a:rPr lang="en-US" smtClean="0"/>
              <a:t>2/3/26</a:t>
            </a:fld>
            <a:endParaRPr lang="en-US"/>
          </a:p>
        </p:txBody>
      </p:sp>
      <p:sp>
        <p:nvSpPr>
          <p:cNvPr id="5" name="Footer Placeholder 4"/>
          <p:cNvSpPr>
            <a:spLocks noGrp="1"/>
          </p:cNvSpPr>
          <p:nvPr>
            <p:ph type="ftr" sz="quarter" idx="3"/>
          </p:nvPr>
        </p:nvSpPr>
        <p:spPr>
          <a:xfrm>
            <a:off x="4038600" y="6356358"/>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D2FFEE4-A824-4DA0-9191-219458B21BD5}" type="slidenum">
              <a:rPr lang="en-US" smtClean="0"/>
              <a:t>‹#›</a:t>
            </a:fld>
            <a:endParaRPr lang="en-US"/>
          </a:p>
        </p:txBody>
      </p:sp>
    </p:spTree>
    <p:extLst>
      <p:ext uri="{BB962C8B-B14F-4D97-AF65-F5344CB8AC3E}">
        <p14:creationId xmlns:p14="http://schemas.microsoft.com/office/powerpoint/2010/main" val="1901918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685783" rtl="0" eaLnBrk="1" latinLnBrk="0" hangingPunct="1">
        <a:lnSpc>
          <a:spcPct val="90000"/>
        </a:lnSpc>
        <a:spcBef>
          <a:spcPct val="0"/>
        </a:spcBef>
        <a:buNone/>
        <a:defRPr sz="3300" kern="1200">
          <a:solidFill>
            <a:srgbClr val="2C3D50"/>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a:buChar char="•"/>
        <a:defRPr sz="2100" kern="1200">
          <a:solidFill>
            <a:srgbClr val="2C3D50"/>
          </a:solidFill>
          <a:latin typeface="+mn-lt"/>
          <a:ea typeface="+mn-ea"/>
          <a:cs typeface="+mn-cs"/>
        </a:defRPr>
      </a:lvl1pPr>
      <a:lvl2pPr marL="514338" indent="-171446" algn="l" defTabSz="685783" rtl="0" eaLnBrk="1" latinLnBrk="0" hangingPunct="1">
        <a:lnSpc>
          <a:spcPct val="90000"/>
        </a:lnSpc>
        <a:spcBef>
          <a:spcPts val="375"/>
        </a:spcBef>
        <a:buFont typeface="Arial"/>
        <a:buChar char="•"/>
        <a:defRPr sz="1800" kern="1200">
          <a:solidFill>
            <a:srgbClr val="E56A4A"/>
          </a:solidFill>
          <a:latin typeface="+mn-lt"/>
          <a:ea typeface="+mn-ea"/>
          <a:cs typeface="+mn-cs"/>
        </a:defRPr>
      </a:lvl2pPr>
      <a:lvl3pPr marL="857229" indent="-171446" algn="l" defTabSz="685783" rtl="0" eaLnBrk="1" latinLnBrk="0" hangingPunct="1">
        <a:lnSpc>
          <a:spcPct val="90000"/>
        </a:lnSpc>
        <a:spcBef>
          <a:spcPts val="375"/>
        </a:spcBef>
        <a:buFont typeface="Arial"/>
        <a:buChar char="•"/>
        <a:defRPr sz="1500" kern="1200">
          <a:solidFill>
            <a:srgbClr val="E56A4A"/>
          </a:solidFill>
          <a:latin typeface="+mn-lt"/>
          <a:ea typeface="+mn-ea"/>
          <a:cs typeface="+mn-cs"/>
        </a:defRPr>
      </a:lvl3pPr>
      <a:lvl4pPr marL="1200121" indent="-171446" algn="l" defTabSz="685783" rtl="0" eaLnBrk="1" latinLnBrk="0" hangingPunct="1">
        <a:lnSpc>
          <a:spcPct val="90000"/>
        </a:lnSpc>
        <a:spcBef>
          <a:spcPts val="375"/>
        </a:spcBef>
        <a:buFont typeface="Arial"/>
        <a:buChar char="•"/>
        <a:defRPr sz="1351" kern="1200">
          <a:solidFill>
            <a:srgbClr val="E56A4A"/>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1" kern="1200">
          <a:solidFill>
            <a:srgbClr val="E56A4A"/>
          </a:solidFill>
          <a:latin typeface="+mn-lt"/>
          <a:ea typeface="+mn-ea"/>
          <a:cs typeface="+mn-cs"/>
        </a:defRPr>
      </a:lvl5pPr>
      <a:lvl6pPr marL="1885904"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7.png"/><Relationship Id="rId7" Type="http://schemas.openxmlformats.org/officeDocument/2006/relationships/image" Target="../media/image29.jpeg"/><Relationship Id="rId12"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32.jpeg"/><Relationship Id="rId5" Type="http://schemas.openxmlformats.org/officeDocument/2006/relationships/image" Target="../media/image28.jpeg"/><Relationship Id="rId10" Type="http://schemas.openxmlformats.org/officeDocument/2006/relationships/image" Target="../media/image31.jpeg"/><Relationship Id="rId4" Type="http://schemas.microsoft.com/office/2007/relationships/hdphoto" Target="../media/hdphoto2.wdp"/><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7.png"/><Relationship Id="rId7"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8.jpeg"/><Relationship Id="rId10" Type="http://schemas.openxmlformats.org/officeDocument/2006/relationships/image" Target="../media/image35.tiff"/><Relationship Id="rId4" Type="http://schemas.microsoft.com/office/2007/relationships/hdphoto" Target="../media/hdphoto2.wdp"/><Relationship Id="rId9" Type="http://schemas.openxmlformats.org/officeDocument/2006/relationships/image" Target="../media/image34.tiff"/></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40.jpeg"/><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6.tiff"/></Relationships>
</file>

<file path=ppt/slides/_rels/slide2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www.youtube.com/watch?v=VnnPOaf1Dpc"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hprcc.unl.edu/"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cliffswallow.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cliffswallow.org/" TargetMode="External"/><Relationship Id="rId2" Type="http://schemas.openxmlformats.org/officeDocument/2006/relationships/hyperlink" Target="https://www.youtube.com/watch?v=VnnPOaf1Dpc" TargetMode="External"/><Relationship Id="rId1" Type="http://schemas.openxmlformats.org/officeDocument/2006/relationships/slideLayout" Target="../slideLayouts/slideLayout2.xml"/><Relationship Id="rId4" Type="http://schemas.openxmlformats.org/officeDocument/2006/relationships/hyperlink" Target="https://cedarpoint.unl.edu/research-and-teaching/natural-history-and-scienc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ciencedirect.com/science/article/pii/S0960982220316134" TargetMode="External"/><Relationship Id="rId2" Type="http://schemas.openxmlformats.org/officeDocument/2006/relationships/hyperlink" Target="https://www.nature.com/articles/nature01286" TargetMode="External"/><Relationship Id="rId1" Type="http://schemas.openxmlformats.org/officeDocument/2006/relationships/slideLayout" Target="../slideLayouts/slideLayout2.xml"/><Relationship Id="rId4" Type="http://schemas.openxmlformats.org/officeDocument/2006/relationships/hyperlink" Target="https://beallslist.ne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bat with WNS"/>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382174" y="-1066800"/>
            <a:ext cx="5200226" cy="5638800"/>
          </a:xfrm>
          <a:prstGeom prst="rect">
            <a:avLst/>
          </a:prstGeom>
        </p:spPr>
      </p:pic>
      <p:sp>
        <p:nvSpPr>
          <p:cNvPr id="3" name="TextBox 2"/>
          <p:cNvSpPr txBox="1"/>
          <p:nvPr/>
        </p:nvSpPr>
        <p:spPr>
          <a:xfrm>
            <a:off x="1524000" y="6027006"/>
            <a:ext cx="5247142" cy="830997"/>
          </a:xfrm>
          <a:prstGeom prst="rect">
            <a:avLst/>
          </a:prstGeom>
          <a:noFill/>
        </p:spPr>
        <p:txBody>
          <a:bodyPr wrap="square" rtlCol="0">
            <a:spAutoFit/>
          </a:bodyPr>
          <a:lstStyle/>
          <a:p>
            <a:r>
              <a:rPr lang="en-US" sz="2400" dirty="0">
                <a:solidFill>
                  <a:schemeClr val="accent3"/>
                </a:solidFill>
              </a:rPr>
              <a:t>Kate E. Langwig, PhD</a:t>
            </a:r>
          </a:p>
          <a:p>
            <a:r>
              <a:rPr lang="en-US" sz="2400" dirty="0">
                <a:solidFill>
                  <a:schemeClr val="accent3"/>
                </a:solidFill>
              </a:rPr>
              <a:t>Associate Professor,  Virginia Tech</a:t>
            </a:r>
          </a:p>
        </p:txBody>
      </p:sp>
      <p:sp>
        <p:nvSpPr>
          <p:cNvPr id="5" name="TextBox 4"/>
          <p:cNvSpPr txBox="1"/>
          <p:nvPr/>
        </p:nvSpPr>
        <p:spPr>
          <a:xfrm>
            <a:off x="1219200" y="9939"/>
            <a:ext cx="7239000" cy="1323439"/>
          </a:xfrm>
          <a:prstGeom prst="rect">
            <a:avLst/>
          </a:prstGeom>
          <a:noFill/>
        </p:spPr>
        <p:txBody>
          <a:bodyPr wrap="square" rtlCol="0">
            <a:spAutoFit/>
          </a:bodyPr>
          <a:lstStyle/>
          <a:p>
            <a:pPr algn="ctr"/>
            <a:r>
              <a:rPr lang="en-US" sz="4000" dirty="0">
                <a:solidFill>
                  <a:srgbClr val="2C3D50"/>
                </a:solidFill>
              </a:rPr>
              <a:t>Week 3: </a:t>
            </a:r>
          </a:p>
          <a:p>
            <a:pPr algn="ctr"/>
            <a:r>
              <a:rPr lang="en-US" sz="4000" dirty="0">
                <a:solidFill>
                  <a:srgbClr val="2C3D50"/>
                </a:solidFill>
                <a:latin typeface="+mj-lt"/>
              </a:rPr>
              <a:t>Biological Background on Projects</a:t>
            </a:r>
          </a:p>
        </p:txBody>
      </p:sp>
    </p:spTree>
    <p:extLst>
      <p:ext uri="{BB962C8B-B14F-4D97-AF65-F5344CB8AC3E}">
        <p14:creationId xmlns:p14="http://schemas.microsoft.com/office/powerpoint/2010/main" val="978504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7315200" cy="944562"/>
          </a:xfrm>
        </p:spPr>
        <p:style>
          <a:lnRef idx="1">
            <a:schemeClr val="accent4"/>
          </a:lnRef>
          <a:fillRef idx="3">
            <a:schemeClr val="accent4"/>
          </a:fillRef>
          <a:effectRef idx="2">
            <a:schemeClr val="accent4"/>
          </a:effectRef>
          <a:fontRef idx="minor">
            <a:schemeClr val="lt1"/>
          </a:fontRef>
        </p:style>
        <p:txBody>
          <a:bodyPr rtlCol="0">
            <a:normAutofit/>
          </a:bodyPr>
          <a:lstStyle/>
          <a:p>
            <a:pPr>
              <a:defRPr/>
            </a:pPr>
            <a:r>
              <a:rPr lang="en-US" dirty="0"/>
              <a:t>Migration to Summer Colonies</a:t>
            </a:r>
          </a:p>
        </p:txBody>
      </p:sp>
      <p:sp>
        <p:nvSpPr>
          <p:cNvPr id="3" name="Content Placeholder 2"/>
          <p:cNvSpPr>
            <a:spLocks noGrp="1"/>
          </p:cNvSpPr>
          <p:nvPr>
            <p:ph idx="1"/>
          </p:nvPr>
        </p:nvSpPr>
        <p:spPr>
          <a:xfrm>
            <a:off x="1981200" y="1447800"/>
            <a:ext cx="2971800" cy="4572000"/>
          </a:xfrm>
        </p:spPr>
        <p:txBody>
          <a:bodyPr rtlCol="0">
            <a:normAutofit/>
          </a:bodyPr>
          <a:lstStyle/>
          <a:p>
            <a:pPr>
              <a:buFont typeface="Arial" pitchFamily="34" charset="0"/>
              <a:buChar char="•"/>
              <a:defRPr/>
            </a:pPr>
            <a:r>
              <a:rPr lang="en-US" dirty="0"/>
              <a:t>Distance varies depending on sex and species</a:t>
            </a:r>
            <a:br>
              <a:rPr lang="en-US" dirty="0"/>
            </a:br>
            <a:endParaRPr lang="en-US" dirty="0"/>
          </a:p>
          <a:p>
            <a:pPr>
              <a:buFont typeface="Arial" pitchFamily="34" charset="0"/>
              <a:buChar char="•"/>
              <a:defRPr/>
            </a:pPr>
            <a:r>
              <a:rPr lang="en-US" dirty="0"/>
              <a:t>Individuals living in mines often migrate less far than those living in caves</a:t>
            </a:r>
            <a:br>
              <a:rPr lang="en-US" dirty="0"/>
            </a:br>
            <a:endParaRPr lang="en-US" dirty="0"/>
          </a:p>
          <a:p>
            <a:pPr>
              <a:buFont typeface="Arial" pitchFamily="34" charset="0"/>
              <a:buChar char="•"/>
              <a:defRPr/>
            </a:pPr>
            <a:r>
              <a:rPr lang="en-US" dirty="0"/>
              <a:t>Females tend to migrate further than males</a:t>
            </a:r>
          </a:p>
          <a:p>
            <a:pPr>
              <a:buNone/>
              <a:defRPr/>
            </a:pPr>
            <a:endParaRPr lang="en-US" dirty="0"/>
          </a:p>
        </p:txBody>
      </p:sp>
      <p:pic>
        <p:nvPicPr>
          <p:cNvPr id="28676" name="Picture 2" descr="Aeolus recaptures labeled fig 1"/>
          <p:cNvPicPr>
            <a:picLocks noChangeAspect="1" noChangeArrowheads="1"/>
          </p:cNvPicPr>
          <p:nvPr/>
        </p:nvPicPr>
        <p:blipFill>
          <a:blip r:embed="rId2" cstate="email"/>
          <a:srcRect/>
          <a:stretch>
            <a:fillRect/>
          </a:stretch>
        </p:blipFill>
        <p:spPr bwMode="auto">
          <a:xfrm>
            <a:off x="5181600" y="1447800"/>
            <a:ext cx="5226050" cy="43434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274638"/>
            <a:ext cx="5105400" cy="792162"/>
          </a:xfrm>
        </p:spPr>
        <p:style>
          <a:lnRef idx="1">
            <a:schemeClr val="accent4"/>
          </a:lnRef>
          <a:fillRef idx="3">
            <a:schemeClr val="accent4"/>
          </a:fillRef>
          <a:effectRef idx="2">
            <a:schemeClr val="accent4"/>
          </a:effectRef>
          <a:fontRef idx="minor">
            <a:schemeClr val="lt1"/>
          </a:fontRef>
        </p:style>
        <p:txBody>
          <a:bodyPr rtlCol="0">
            <a:normAutofit/>
          </a:bodyPr>
          <a:lstStyle/>
          <a:p>
            <a:pPr>
              <a:defRPr/>
            </a:pPr>
            <a:r>
              <a:rPr lang="en-US" dirty="0"/>
              <a:t>Summer</a:t>
            </a:r>
          </a:p>
        </p:txBody>
      </p:sp>
      <p:sp>
        <p:nvSpPr>
          <p:cNvPr id="3" name="Content Placeholder 2"/>
          <p:cNvSpPr>
            <a:spLocks noGrp="1"/>
          </p:cNvSpPr>
          <p:nvPr>
            <p:ph idx="1"/>
          </p:nvPr>
        </p:nvSpPr>
        <p:spPr>
          <a:xfrm>
            <a:off x="1981200" y="1447801"/>
            <a:ext cx="4191000" cy="4678363"/>
          </a:xfrm>
        </p:spPr>
        <p:txBody>
          <a:bodyPr rtlCol="0">
            <a:normAutofit/>
          </a:bodyPr>
          <a:lstStyle/>
          <a:p>
            <a:pPr>
              <a:buFont typeface="Arial" pitchFamily="34" charset="0"/>
              <a:buChar char="•"/>
              <a:defRPr/>
            </a:pPr>
            <a:r>
              <a:rPr lang="en-US" dirty="0"/>
              <a:t>Females raise young in nursery colonies</a:t>
            </a:r>
            <a:br>
              <a:rPr lang="en-US" dirty="0"/>
            </a:br>
            <a:endParaRPr lang="en-US" dirty="0"/>
          </a:p>
          <a:p>
            <a:pPr>
              <a:buFont typeface="Arial" pitchFamily="34" charset="0"/>
              <a:buChar char="•"/>
              <a:defRPr/>
            </a:pPr>
            <a:r>
              <a:rPr lang="en-US" dirty="0"/>
              <a:t>Identify young through smell</a:t>
            </a:r>
            <a:br>
              <a:rPr lang="en-US" dirty="0"/>
            </a:br>
            <a:endParaRPr lang="en-US" dirty="0"/>
          </a:p>
          <a:p>
            <a:pPr>
              <a:buFont typeface="Arial" pitchFamily="34" charset="0"/>
              <a:buChar char="•"/>
              <a:defRPr/>
            </a:pPr>
            <a:r>
              <a:rPr lang="en-US" dirty="0"/>
              <a:t>Young fledge at about 4 weeks</a:t>
            </a:r>
            <a:br>
              <a:rPr lang="en-US" dirty="0"/>
            </a:br>
            <a:endParaRPr lang="en-US" dirty="0"/>
          </a:p>
          <a:p>
            <a:pPr>
              <a:buFont typeface="Arial" pitchFamily="34" charset="0"/>
              <a:buChar char="•"/>
              <a:defRPr/>
            </a:pPr>
            <a:r>
              <a:rPr lang="en-US" dirty="0"/>
              <a:t>Most young are non-reproductive in first year</a:t>
            </a:r>
            <a:br>
              <a:rPr lang="en-US" dirty="0"/>
            </a:br>
            <a:endParaRPr lang="en-US" dirty="0"/>
          </a:p>
          <a:p>
            <a:pPr>
              <a:buFont typeface="Arial" pitchFamily="34" charset="0"/>
              <a:buChar char="•"/>
              <a:defRPr/>
            </a:pPr>
            <a:r>
              <a:rPr lang="en-US" dirty="0"/>
              <a:t>Higher mortality among juveniles</a:t>
            </a:r>
          </a:p>
        </p:txBody>
      </p:sp>
      <p:pic>
        <p:nvPicPr>
          <p:cNvPr id="29700" name="Picture 3" descr="L:\DFW\APPS\Wildlife\BatGuys\Slides and Images\bat related slides\WNS all slides\WNS summer colony analysis\Pack Forest\IMG_8819.jpg"/>
          <p:cNvPicPr>
            <a:picLocks noChangeAspect="1" noChangeArrowheads="1"/>
          </p:cNvPicPr>
          <p:nvPr/>
        </p:nvPicPr>
        <p:blipFill>
          <a:blip r:embed="rId2" cstate="email"/>
          <a:srcRect/>
          <a:stretch>
            <a:fillRect/>
          </a:stretch>
        </p:blipFill>
        <p:spPr bwMode="auto">
          <a:xfrm>
            <a:off x="6400800" y="1295400"/>
            <a:ext cx="3403600" cy="51054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
            <a:ext cx="7315200" cy="1154097"/>
          </a:xfrm>
        </p:spPr>
        <p:txBody>
          <a:bodyPr>
            <a:normAutofit/>
          </a:bodyPr>
          <a:lstStyle/>
          <a:p>
            <a:pPr algn="ctr"/>
            <a:r>
              <a:rPr lang="en-US" dirty="0">
                <a:latin typeface="Arial" charset="0"/>
                <a:ea typeface="Arial" charset="0"/>
                <a:cs typeface="Arial" charset="0"/>
              </a:rPr>
              <a:t>White-Nose Syndrome</a:t>
            </a:r>
          </a:p>
        </p:txBody>
      </p:sp>
      <p:sp>
        <p:nvSpPr>
          <p:cNvPr id="4" name="TextBox 3"/>
          <p:cNvSpPr txBox="1"/>
          <p:nvPr/>
        </p:nvSpPr>
        <p:spPr>
          <a:xfrm>
            <a:off x="4419600" y="6324600"/>
            <a:ext cx="3339632" cy="369332"/>
          </a:xfrm>
          <a:prstGeom prst="rect">
            <a:avLst/>
          </a:prstGeom>
          <a:noFill/>
        </p:spPr>
        <p:txBody>
          <a:bodyPr wrap="none" rtlCol="0">
            <a:spAutoFit/>
          </a:bodyPr>
          <a:lstStyle/>
          <a:p>
            <a:r>
              <a:rPr lang="en-US" dirty="0">
                <a:latin typeface="Arial" charset="0"/>
                <a:ea typeface="Arial" charset="0"/>
                <a:cs typeface="Arial" charset="0"/>
              </a:rPr>
              <a:t>Aeolus Cave, Dorset, VT, 2008</a:t>
            </a:r>
          </a:p>
        </p:txBody>
      </p:sp>
      <p:pic>
        <p:nvPicPr>
          <p:cNvPr id="5" name="Picture 13" descr="IMG_7004"/>
          <p:cNvPicPr>
            <a:picLocks noChangeAspect="1" noChangeArrowheads="1"/>
          </p:cNvPicPr>
          <p:nvPr/>
        </p:nvPicPr>
        <p:blipFill>
          <a:blip r:embed="rId2" cstate="email"/>
          <a:srcRect/>
          <a:stretch>
            <a:fillRect/>
          </a:stretch>
        </p:blipFill>
        <p:spPr bwMode="auto">
          <a:xfrm>
            <a:off x="4343400" y="1066800"/>
            <a:ext cx="3429000" cy="5143500"/>
          </a:xfrm>
          <a:prstGeom prst="rect">
            <a:avLst/>
          </a:prstGeom>
          <a:noFill/>
          <a:ln w="9525">
            <a:noFill/>
            <a:miter lim="800000"/>
            <a:headEnd/>
            <a:tailEnd/>
          </a:ln>
        </p:spPr>
      </p:pic>
    </p:spTree>
    <p:extLst>
      <p:ext uri="{BB962C8B-B14F-4D97-AF65-F5344CB8AC3E}">
        <p14:creationId xmlns:p14="http://schemas.microsoft.com/office/powerpoint/2010/main" val="103551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
            <a:ext cx="7315200" cy="1154097"/>
          </a:xfrm>
        </p:spPr>
        <p:txBody>
          <a:bodyPr/>
          <a:lstStyle/>
          <a:p>
            <a:pPr algn="ctr"/>
            <a:r>
              <a:rPr lang="en-US" dirty="0">
                <a:latin typeface="Arial" charset="0"/>
                <a:ea typeface="Arial" charset="0"/>
                <a:cs typeface="Arial" charset="0"/>
              </a:rPr>
              <a:t>Fungal pathogen</a:t>
            </a:r>
          </a:p>
        </p:txBody>
      </p:sp>
      <p:pic>
        <p:nvPicPr>
          <p:cNvPr id="4" name="Picture 3" descr="Myse infected"/>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77002" y="1822862"/>
            <a:ext cx="3809999" cy="3892138"/>
          </a:xfrm>
          <a:prstGeom prst="rect">
            <a:avLst/>
          </a:prstGeom>
        </p:spPr>
      </p:pic>
      <p:sp>
        <p:nvSpPr>
          <p:cNvPr id="6" name="TextBox 5"/>
          <p:cNvSpPr txBox="1"/>
          <p:nvPr/>
        </p:nvSpPr>
        <p:spPr>
          <a:xfrm>
            <a:off x="1924552" y="5715000"/>
            <a:ext cx="4019049" cy="369332"/>
          </a:xfrm>
          <a:prstGeom prst="rect">
            <a:avLst/>
          </a:prstGeom>
          <a:noFill/>
        </p:spPr>
        <p:txBody>
          <a:bodyPr wrap="none" rtlCol="0">
            <a:spAutoFit/>
          </a:bodyPr>
          <a:lstStyle/>
          <a:p>
            <a:r>
              <a:rPr lang="en-US" i="1" dirty="0">
                <a:latin typeface="Arial" charset="0"/>
                <a:ea typeface="Arial" charset="0"/>
                <a:cs typeface="Arial" charset="0"/>
              </a:rPr>
              <a:t>Pseudogymnoascus destructans </a:t>
            </a:r>
            <a:r>
              <a:rPr lang="en-US" dirty="0">
                <a:latin typeface="Arial" charset="0"/>
                <a:ea typeface="Arial" charset="0"/>
                <a:cs typeface="Arial" charset="0"/>
              </a:rPr>
              <a:t>(</a:t>
            </a:r>
            <a:r>
              <a:rPr lang="en-US" dirty="0" err="1">
                <a:latin typeface="Arial" charset="0"/>
                <a:ea typeface="Arial" charset="0"/>
                <a:cs typeface="Arial" charset="0"/>
              </a:rPr>
              <a:t>Pd</a:t>
            </a:r>
            <a:r>
              <a:rPr lang="en-US" dirty="0">
                <a:latin typeface="Arial" charset="0"/>
                <a:ea typeface="Arial" charset="0"/>
                <a:cs typeface="Arial" charset="0"/>
              </a:rPr>
              <a:t>)</a:t>
            </a:r>
            <a:endParaRPr lang="en-US" i="1" dirty="0">
              <a:latin typeface="Arial" charset="0"/>
              <a:ea typeface="Arial" charset="0"/>
              <a:cs typeface="Arial" charset="0"/>
            </a:endParaRPr>
          </a:p>
        </p:txBody>
      </p:sp>
      <p:pic>
        <p:nvPicPr>
          <p:cNvPr id="2050" name="Picture 2" descr="File:Geomyces destructans infection on a bat-22b.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52600" y="1828800"/>
            <a:ext cx="4469130" cy="3886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8139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 of WN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90800" y="1524000"/>
            <a:ext cx="6902824" cy="533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itle 1"/>
          <p:cNvSpPr txBox="1">
            <a:spLocks/>
          </p:cNvSpPr>
          <p:nvPr/>
        </p:nvSpPr>
        <p:spPr>
          <a:xfrm>
            <a:off x="2438400" y="1"/>
            <a:ext cx="73152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latin typeface="Arial" charset="0"/>
                <a:ea typeface="Arial" charset="0"/>
                <a:cs typeface="Arial" charset="0"/>
              </a:rPr>
              <a:t>White-nose syndrome spread</a:t>
            </a:r>
          </a:p>
        </p:txBody>
      </p:sp>
    </p:spTree>
    <p:extLst>
      <p:ext uri="{BB962C8B-B14F-4D97-AF65-F5344CB8AC3E}">
        <p14:creationId xmlns:p14="http://schemas.microsoft.com/office/powerpoint/2010/main" val="218862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FB17E3-4416-3345-859C-A962495CDEB0}"/>
              </a:ext>
            </a:extLst>
          </p:cNvPr>
          <p:cNvSpPr txBox="1">
            <a:spLocks/>
          </p:cNvSpPr>
          <p:nvPr/>
        </p:nvSpPr>
        <p:spPr>
          <a:xfrm>
            <a:off x="2438400" y="1"/>
            <a:ext cx="73152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latin typeface="Arial" charset="0"/>
                <a:ea typeface="Arial" charset="0"/>
                <a:cs typeface="Arial" charset="0"/>
              </a:rPr>
              <a:t>Current Distribution</a:t>
            </a:r>
          </a:p>
        </p:txBody>
      </p:sp>
      <p:sp>
        <p:nvSpPr>
          <p:cNvPr id="3" name="Content Placeholder 2">
            <a:extLst>
              <a:ext uri="{FF2B5EF4-FFF2-40B4-BE49-F238E27FC236}">
                <a16:creationId xmlns:a16="http://schemas.microsoft.com/office/drawing/2014/main" id="{1D9230A7-0473-5A40-BB74-8766B8B6F150}"/>
              </a:ext>
            </a:extLst>
          </p:cNvPr>
          <p:cNvSpPr>
            <a:spLocks noGrp="1"/>
          </p:cNvSpPr>
          <p:nvPr>
            <p:ph idx="1"/>
          </p:nvPr>
        </p:nvSpPr>
        <p:spPr/>
        <p:txBody>
          <a:bodyPr/>
          <a:lstStyle/>
          <a:p>
            <a:endParaRPr lang="en-US"/>
          </a:p>
        </p:txBody>
      </p:sp>
      <p:pic>
        <p:nvPicPr>
          <p:cNvPr id="2" name="Picture 1" descr="Map of WNS">
            <a:extLst>
              <a:ext uri="{FF2B5EF4-FFF2-40B4-BE49-F238E27FC236}">
                <a16:creationId xmlns:a16="http://schemas.microsoft.com/office/drawing/2014/main" id="{2E498E49-D318-D94C-2311-49EE3209F7D6}"/>
              </a:ext>
            </a:extLst>
          </p:cNvPr>
          <p:cNvPicPr>
            <a:picLocks noChangeAspect="1"/>
          </p:cNvPicPr>
          <p:nvPr/>
        </p:nvPicPr>
        <p:blipFill>
          <a:blip r:embed="rId2"/>
          <a:stretch>
            <a:fillRect/>
          </a:stretch>
        </p:blipFill>
        <p:spPr>
          <a:xfrm>
            <a:off x="2438400" y="1799284"/>
            <a:ext cx="7772400" cy="4321904"/>
          </a:xfrm>
          <a:prstGeom prst="rect">
            <a:avLst/>
          </a:prstGeom>
        </p:spPr>
      </p:pic>
    </p:spTree>
    <p:extLst>
      <p:ext uri="{BB962C8B-B14F-4D97-AF65-F5344CB8AC3E}">
        <p14:creationId xmlns:p14="http://schemas.microsoft.com/office/powerpoint/2010/main" val="389319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7154"/>
            <a:ext cx="8229600" cy="1143000"/>
          </a:xfrm>
        </p:spPr>
        <p:txBody>
          <a:bodyPr>
            <a:normAutofit/>
          </a:bodyPr>
          <a:lstStyle/>
          <a:p>
            <a:r>
              <a:rPr lang="en-US" sz="3200" i="1" dirty="0">
                <a:latin typeface="Arial" charset="0"/>
                <a:ea typeface="Arial" charset="0"/>
                <a:cs typeface="Arial" charset="0"/>
              </a:rPr>
              <a:t>P. destructans </a:t>
            </a:r>
            <a:r>
              <a:rPr lang="en-US" sz="3200" dirty="0">
                <a:latin typeface="Arial" charset="0"/>
                <a:ea typeface="Arial" charset="0"/>
                <a:cs typeface="Arial" charset="0"/>
              </a:rPr>
              <a:t>global</a:t>
            </a:r>
            <a:r>
              <a:rPr lang="en-US" sz="3200" i="1" dirty="0">
                <a:latin typeface="Arial" charset="0"/>
                <a:ea typeface="Arial" charset="0"/>
                <a:cs typeface="Arial" charset="0"/>
              </a:rPr>
              <a:t> </a:t>
            </a:r>
            <a:r>
              <a:rPr lang="en-US" sz="3200" dirty="0">
                <a:latin typeface="Arial" charset="0"/>
                <a:ea typeface="Arial" charset="0"/>
                <a:cs typeface="Arial" charset="0"/>
              </a:rPr>
              <a:t>distribution and origins</a:t>
            </a:r>
          </a:p>
        </p:txBody>
      </p:sp>
      <p:pic>
        <p:nvPicPr>
          <p:cNvPr id="4" name="Picture 3" descr="Figure 2.ti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3992" y="768756"/>
            <a:ext cx="9144000" cy="4114800"/>
          </a:xfrm>
          <a:prstGeom prst="rect">
            <a:avLst/>
          </a:prstGeom>
        </p:spPr>
      </p:pic>
      <p:sp>
        <p:nvSpPr>
          <p:cNvPr id="5" name="TextBox 4"/>
          <p:cNvSpPr txBox="1"/>
          <p:nvPr/>
        </p:nvSpPr>
        <p:spPr>
          <a:xfrm>
            <a:off x="5687150" y="6519825"/>
            <a:ext cx="4980851" cy="369332"/>
          </a:xfrm>
          <a:prstGeom prst="rect">
            <a:avLst/>
          </a:prstGeom>
          <a:noFill/>
        </p:spPr>
        <p:txBody>
          <a:bodyPr wrap="none" rtlCol="0">
            <a:spAutoFit/>
          </a:bodyPr>
          <a:lstStyle/>
          <a:p>
            <a:r>
              <a:rPr lang="en-US" dirty="0">
                <a:latin typeface="Arial" charset="0"/>
                <a:ea typeface="Arial" charset="0"/>
                <a:cs typeface="Arial" charset="0"/>
              </a:rPr>
              <a:t>Hoyt et al. 2016, Emerging Infectious Diseases</a:t>
            </a:r>
          </a:p>
        </p:txBody>
      </p:sp>
      <p:pic>
        <p:nvPicPr>
          <p:cNvPr id="7" name="Picture 6" descr="German bat with WNS"/>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36452" y="4896117"/>
            <a:ext cx="1822243" cy="1602710"/>
          </a:xfrm>
          <a:prstGeom prst="rect">
            <a:avLst/>
          </a:prstGeom>
        </p:spPr>
      </p:pic>
      <p:pic>
        <p:nvPicPr>
          <p:cNvPr id="8" name="Picture 7" descr="Chinese bat with WNS"/>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14601" y="4896117"/>
            <a:ext cx="1825780" cy="1623708"/>
          </a:xfrm>
          <a:prstGeom prst="rect">
            <a:avLst/>
          </a:prstGeom>
        </p:spPr>
      </p:pic>
      <p:pic>
        <p:nvPicPr>
          <p:cNvPr id="9" name="Picture 8" descr="MYLU with WN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32320" y="4900441"/>
            <a:ext cx="2007362" cy="1598387"/>
          </a:xfrm>
          <a:prstGeom prst="rect">
            <a:avLst/>
          </a:prstGeom>
        </p:spPr>
      </p:pic>
      <p:sp>
        <p:nvSpPr>
          <p:cNvPr id="10" name="TextBox 9"/>
          <p:cNvSpPr txBox="1"/>
          <p:nvPr/>
        </p:nvSpPr>
        <p:spPr>
          <a:xfrm>
            <a:off x="2780243" y="4845810"/>
            <a:ext cx="659155" cy="369332"/>
          </a:xfrm>
          <a:prstGeom prst="rect">
            <a:avLst/>
          </a:prstGeom>
          <a:noFill/>
        </p:spPr>
        <p:txBody>
          <a:bodyPr wrap="none" rtlCol="0">
            <a:spAutoFit/>
          </a:bodyPr>
          <a:lstStyle/>
          <a:p>
            <a:r>
              <a:rPr lang="en-US" dirty="0">
                <a:latin typeface="Arial" charset="0"/>
                <a:ea typeface="Arial" charset="0"/>
                <a:cs typeface="Arial" charset="0"/>
              </a:rPr>
              <a:t>USA</a:t>
            </a:r>
          </a:p>
        </p:txBody>
      </p:sp>
      <p:sp>
        <p:nvSpPr>
          <p:cNvPr id="11" name="TextBox 10"/>
          <p:cNvSpPr txBox="1"/>
          <p:nvPr/>
        </p:nvSpPr>
        <p:spPr>
          <a:xfrm>
            <a:off x="5610235" y="4900440"/>
            <a:ext cx="1133644" cy="369332"/>
          </a:xfrm>
          <a:prstGeom prst="rect">
            <a:avLst/>
          </a:prstGeom>
          <a:noFill/>
        </p:spPr>
        <p:txBody>
          <a:bodyPr wrap="none" rtlCol="0">
            <a:spAutoFit/>
          </a:bodyPr>
          <a:lstStyle/>
          <a:p>
            <a:r>
              <a:rPr lang="en-US" dirty="0">
                <a:solidFill>
                  <a:schemeClr val="bg1"/>
                </a:solidFill>
                <a:latin typeface="Arial" charset="0"/>
                <a:ea typeface="Arial" charset="0"/>
                <a:cs typeface="Arial" charset="0"/>
              </a:rPr>
              <a:t>Germany</a:t>
            </a:r>
          </a:p>
        </p:txBody>
      </p:sp>
      <p:sp>
        <p:nvSpPr>
          <p:cNvPr id="12" name="TextBox 11"/>
          <p:cNvSpPr txBox="1"/>
          <p:nvPr/>
        </p:nvSpPr>
        <p:spPr>
          <a:xfrm>
            <a:off x="8288386" y="4883556"/>
            <a:ext cx="787395" cy="369332"/>
          </a:xfrm>
          <a:prstGeom prst="rect">
            <a:avLst/>
          </a:prstGeom>
          <a:noFill/>
        </p:spPr>
        <p:txBody>
          <a:bodyPr wrap="none" rtlCol="0">
            <a:spAutoFit/>
          </a:bodyPr>
          <a:lstStyle/>
          <a:p>
            <a:r>
              <a:rPr lang="en-US" dirty="0">
                <a:solidFill>
                  <a:schemeClr val="bg1"/>
                </a:solidFill>
                <a:latin typeface="Arial" charset="0"/>
                <a:ea typeface="Arial" charset="0"/>
                <a:cs typeface="Arial" charset="0"/>
              </a:rPr>
              <a:t>China</a:t>
            </a:r>
          </a:p>
        </p:txBody>
      </p:sp>
      <p:sp>
        <p:nvSpPr>
          <p:cNvPr id="13" name="TextBox 12"/>
          <p:cNvSpPr txBox="1"/>
          <p:nvPr/>
        </p:nvSpPr>
        <p:spPr>
          <a:xfrm>
            <a:off x="2780242" y="1132260"/>
            <a:ext cx="1447832" cy="461665"/>
          </a:xfrm>
          <a:prstGeom prst="rect">
            <a:avLst/>
          </a:prstGeom>
          <a:noFill/>
        </p:spPr>
        <p:txBody>
          <a:bodyPr wrap="none" rtlCol="0">
            <a:spAutoFit/>
          </a:bodyPr>
          <a:lstStyle/>
          <a:p>
            <a:r>
              <a:rPr lang="en-US" sz="2400" b="1" dirty="0">
                <a:solidFill>
                  <a:srgbClr val="FF0000"/>
                </a:solidFill>
                <a:latin typeface="Arial" charset="0"/>
                <a:ea typeface="Arial" charset="0"/>
                <a:cs typeface="Arial" charset="0"/>
              </a:rPr>
              <a:t>Invading</a:t>
            </a:r>
          </a:p>
        </p:txBody>
      </p:sp>
      <p:sp>
        <p:nvSpPr>
          <p:cNvPr id="14" name="TextBox 13"/>
          <p:cNvSpPr txBox="1"/>
          <p:nvPr/>
        </p:nvSpPr>
        <p:spPr>
          <a:xfrm>
            <a:off x="7562559" y="1132261"/>
            <a:ext cx="1467068" cy="461665"/>
          </a:xfrm>
          <a:prstGeom prst="rect">
            <a:avLst/>
          </a:prstGeom>
          <a:noFill/>
        </p:spPr>
        <p:txBody>
          <a:bodyPr wrap="none" rtlCol="0">
            <a:spAutoFit/>
          </a:bodyPr>
          <a:lstStyle/>
          <a:p>
            <a:r>
              <a:rPr lang="en-US" sz="2400" b="1" dirty="0">
                <a:solidFill>
                  <a:srgbClr val="FF0000"/>
                </a:solidFill>
                <a:latin typeface="Arial" charset="0"/>
                <a:ea typeface="Arial" charset="0"/>
                <a:cs typeface="Arial" charset="0"/>
              </a:rPr>
              <a:t>Endemic</a:t>
            </a:r>
          </a:p>
        </p:txBody>
      </p:sp>
    </p:spTree>
    <p:extLst>
      <p:ext uri="{BB962C8B-B14F-4D97-AF65-F5344CB8AC3E}">
        <p14:creationId xmlns:p14="http://schemas.microsoft.com/office/powerpoint/2010/main" val="683180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
            <a:ext cx="7315200" cy="1154097"/>
          </a:xfrm>
        </p:spPr>
        <p:txBody>
          <a:bodyPr>
            <a:normAutofit/>
          </a:bodyPr>
          <a:lstStyle/>
          <a:p>
            <a:pPr algn="ctr"/>
            <a:r>
              <a:rPr lang="en-US" dirty="0">
                <a:latin typeface="Arial" charset="0"/>
                <a:ea typeface="Arial" charset="0"/>
                <a:cs typeface="Arial" charset="0"/>
              </a:rPr>
              <a:t>Fungus prefers cool conditions</a:t>
            </a:r>
          </a:p>
        </p:txBody>
      </p:sp>
      <p:sp>
        <p:nvSpPr>
          <p:cNvPr id="4" name="AutoShape 2" descr="Displaying WNS MAP_01-23-15.jpg"/>
          <p:cNvSpPr>
            <a:spLocks noChangeAspect="1" noChangeArrowheads="1"/>
          </p:cNvSpPr>
          <p:nvPr/>
        </p:nvSpPr>
        <p:spPr bwMode="auto">
          <a:xfrm>
            <a:off x="1679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5" name="AutoShape 4" descr="Displaying WNS MAP_01-23-15.jpg"/>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grpSp>
        <p:nvGrpSpPr>
          <p:cNvPr id="13" name="Group 12" descr="Fungal growth curve"/>
          <p:cNvGrpSpPr/>
          <p:nvPr/>
        </p:nvGrpSpPr>
        <p:grpSpPr>
          <a:xfrm>
            <a:off x="2438401" y="1600201"/>
            <a:ext cx="6172200" cy="5054885"/>
            <a:chOff x="914401" y="1600200"/>
            <a:chExt cx="6172200" cy="5054885"/>
          </a:xfrm>
        </p:grpSpPr>
        <p:grpSp>
          <p:nvGrpSpPr>
            <p:cNvPr id="3" name="Group 2"/>
            <p:cNvGrpSpPr/>
            <p:nvPr/>
          </p:nvGrpSpPr>
          <p:grpSpPr>
            <a:xfrm>
              <a:off x="914401" y="1600200"/>
              <a:ext cx="6172200" cy="4876800"/>
              <a:chOff x="2040577" y="1600200"/>
              <a:chExt cx="5046023" cy="3886200"/>
            </a:xfrm>
          </p:grpSpPr>
          <p:pic>
            <p:nvPicPr>
              <p:cNvPr id="3074" name="Picture 2" descr="C:\Users\klangwig\Dropbox\presentations\exit talk\journal.pone.0046280.g001.TIF"/>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040577" y="1600200"/>
                <a:ext cx="5046023" cy="37338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klangwig\Dropbox\presentations\exit talk\journal.pone.0046280.g001.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b="-50406"/>
              <a:stretch/>
            </p:blipFill>
            <p:spPr bwMode="auto">
              <a:xfrm>
                <a:off x="3310247" y="4940135"/>
                <a:ext cx="3776353" cy="54626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 name="TextBox 5"/>
            <p:cNvSpPr txBox="1"/>
            <p:nvPr/>
          </p:nvSpPr>
          <p:spPr>
            <a:xfrm>
              <a:off x="2895600" y="6285753"/>
              <a:ext cx="3057312" cy="369332"/>
            </a:xfrm>
            <a:prstGeom prst="rect">
              <a:avLst/>
            </a:prstGeom>
            <a:noFill/>
          </p:spPr>
          <p:txBody>
            <a:bodyPr wrap="none" rtlCol="0">
              <a:spAutoFit/>
            </a:bodyPr>
            <a:lstStyle/>
            <a:p>
              <a:r>
                <a:rPr lang="en-US" dirty="0" err="1">
                  <a:latin typeface="Arial" charset="0"/>
                  <a:ea typeface="Arial" charset="0"/>
                  <a:cs typeface="Arial" charset="0"/>
                </a:rPr>
                <a:t>Verant</a:t>
              </a:r>
              <a:r>
                <a:rPr lang="en-US" dirty="0">
                  <a:latin typeface="Arial" charset="0"/>
                  <a:ea typeface="Arial" charset="0"/>
                  <a:cs typeface="Arial" charset="0"/>
                </a:rPr>
                <a:t> et al 2012 </a:t>
              </a:r>
              <a:r>
                <a:rPr lang="en-US" dirty="0" err="1">
                  <a:latin typeface="Arial" charset="0"/>
                  <a:ea typeface="Arial" charset="0"/>
                  <a:cs typeface="Arial" charset="0"/>
                </a:rPr>
                <a:t>PLoS</a:t>
              </a:r>
              <a:r>
                <a:rPr lang="en-US" dirty="0">
                  <a:latin typeface="Arial" charset="0"/>
                  <a:ea typeface="Arial" charset="0"/>
                  <a:cs typeface="Arial" charset="0"/>
                </a:rPr>
                <a:t> One</a:t>
              </a:r>
            </a:p>
          </p:txBody>
        </p:sp>
        <p:sp>
          <p:nvSpPr>
            <p:cNvPr id="9" name="Snip Same Side Corner Rectangle 8"/>
            <p:cNvSpPr/>
            <p:nvPr/>
          </p:nvSpPr>
          <p:spPr>
            <a:xfrm>
              <a:off x="3886200" y="2895600"/>
              <a:ext cx="1828800" cy="2438400"/>
            </a:xfrm>
            <a:prstGeom prst="snip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10" name="Isosceles Triangle 9"/>
            <p:cNvSpPr/>
            <p:nvPr/>
          </p:nvSpPr>
          <p:spPr>
            <a:xfrm rot="14891903">
              <a:off x="2465518" y="3775603"/>
              <a:ext cx="1704735" cy="2384956"/>
            </a:xfrm>
            <a:prstGeom prst="triangle">
              <a:avLst>
                <a:gd name="adj" fmla="val 5335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12" name="Snip Single Corner Rectangle 11"/>
            <p:cNvSpPr/>
            <p:nvPr/>
          </p:nvSpPr>
          <p:spPr>
            <a:xfrm rot="20906484">
              <a:off x="5554720" y="3550420"/>
              <a:ext cx="466512" cy="1798696"/>
            </a:xfrm>
            <a:prstGeom prst="snip1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spTree>
    <p:extLst>
      <p:ext uri="{BB962C8B-B14F-4D97-AF65-F5344CB8AC3E}">
        <p14:creationId xmlns:p14="http://schemas.microsoft.com/office/powerpoint/2010/main" val="2644750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
            <a:ext cx="7315200" cy="1154097"/>
          </a:xfrm>
        </p:spPr>
        <p:txBody>
          <a:bodyPr>
            <a:normAutofit/>
          </a:bodyPr>
          <a:lstStyle/>
          <a:p>
            <a:pPr algn="ctr"/>
            <a:r>
              <a:rPr lang="en-US" dirty="0" err="1">
                <a:latin typeface="Arial" charset="0"/>
                <a:ea typeface="Arial" charset="0"/>
                <a:cs typeface="Arial" charset="0"/>
              </a:rPr>
              <a:t>Pd</a:t>
            </a:r>
            <a:r>
              <a:rPr lang="en-US" dirty="0">
                <a:latin typeface="Arial" charset="0"/>
                <a:ea typeface="Arial" charset="0"/>
                <a:cs typeface="Arial" charset="0"/>
              </a:rPr>
              <a:t> in bats and the environment</a:t>
            </a:r>
          </a:p>
        </p:txBody>
      </p:sp>
      <p:sp>
        <p:nvSpPr>
          <p:cNvPr id="4" name="AutoShape 2" descr="Displaying WNS MAP_01-23-15.jpg"/>
          <p:cNvSpPr>
            <a:spLocks noChangeAspect="1" noChangeArrowheads="1"/>
          </p:cNvSpPr>
          <p:nvPr/>
        </p:nvSpPr>
        <p:spPr bwMode="auto">
          <a:xfrm>
            <a:off x="1679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5" name="AutoShape 4" descr="Displaying WNS MAP_01-23-15.jpg"/>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grpSp>
        <p:nvGrpSpPr>
          <p:cNvPr id="9" name="Group 8" descr="Big brown"/>
          <p:cNvGrpSpPr/>
          <p:nvPr/>
        </p:nvGrpSpPr>
        <p:grpSpPr>
          <a:xfrm>
            <a:off x="1676401" y="1828800"/>
            <a:ext cx="8991599" cy="1752600"/>
            <a:chOff x="2380425" y="4419598"/>
            <a:chExt cx="5706629" cy="1074661"/>
          </a:xfrm>
        </p:grpSpPr>
        <p:pic>
          <p:nvPicPr>
            <p:cNvPr id="10" name="Picture 9" descr="E small foote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4692" y="4419600"/>
              <a:ext cx="762000" cy="1074659"/>
            </a:xfrm>
            <a:prstGeom prst="rect">
              <a:avLst/>
            </a:prstGeom>
          </p:spPr>
        </p:pic>
        <p:pic>
          <p:nvPicPr>
            <p:cNvPr id="13" name="Picture 12" descr="Tricolore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84989" y="4419598"/>
              <a:ext cx="775347" cy="10668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80425" y="4419600"/>
              <a:ext cx="762000" cy="1066800"/>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25054" y="4419599"/>
              <a:ext cx="762000" cy="1066800"/>
            </a:xfrm>
            <a:prstGeom prst="rect">
              <a:avLst/>
            </a:prstGeom>
          </p:spPr>
        </p:pic>
        <p:pic>
          <p:nvPicPr>
            <p:cNvPr id="17" name="Picture 16" descr="tricolored"/>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71619" y="4419600"/>
              <a:ext cx="762000" cy="1066800"/>
            </a:xfrm>
            <a:prstGeom prst="rect">
              <a:avLst/>
            </a:prstGeom>
          </p:spPr>
        </p:pic>
      </p:grpSp>
      <p:pic>
        <p:nvPicPr>
          <p:cNvPr id="19" name="Picture 3" descr="Mine"/>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62400" y="4267200"/>
            <a:ext cx="3429000"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099" name="Picture 3" descr="indiana"/>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4876801" y="1827246"/>
            <a:ext cx="1417319" cy="174133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extBox 2"/>
          <p:cNvSpPr txBox="1"/>
          <p:nvPr/>
        </p:nvSpPr>
        <p:spPr>
          <a:xfrm>
            <a:off x="1676400" y="1459468"/>
            <a:ext cx="1095172" cy="338554"/>
          </a:xfrm>
          <a:prstGeom prst="rect">
            <a:avLst/>
          </a:prstGeom>
          <a:noFill/>
        </p:spPr>
        <p:txBody>
          <a:bodyPr wrap="none" rtlCol="0">
            <a:spAutoFit/>
          </a:bodyPr>
          <a:lstStyle/>
          <a:p>
            <a:r>
              <a:rPr lang="en-US" sz="1600" dirty="0">
                <a:latin typeface="Arial" charset="0"/>
                <a:ea typeface="Arial" charset="0"/>
                <a:cs typeface="Arial" charset="0"/>
              </a:rPr>
              <a:t>Big brown</a:t>
            </a:r>
          </a:p>
        </p:txBody>
      </p:sp>
      <p:sp>
        <p:nvSpPr>
          <p:cNvPr id="20" name="TextBox 19"/>
          <p:cNvSpPr txBox="1"/>
          <p:nvPr/>
        </p:nvSpPr>
        <p:spPr>
          <a:xfrm>
            <a:off x="3133786" y="1447800"/>
            <a:ext cx="1553630" cy="338554"/>
          </a:xfrm>
          <a:prstGeom prst="rect">
            <a:avLst/>
          </a:prstGeom>
          <a:noFill/>
        </p:spPr>
        <p:txBody>
          <a:bodyPr wrap="none" rtlCol="0">
            <a:spAutoFit/>
          </a:bodyPr>
          <a:lstStyle/>
          <a:p>
            <a:r>
              <a:rPr lang="en-US" sz="1600" dirty="0">
                <a:latin typeface="Arial" charset="0"/>
                <a:ea typeface="Arial" charset="0"/>
                <a:cs typeface="Arial" charset="0"/>
              </a:rPr>
              <a:t>E. small-footed</a:t>
            </a:r>
          </a:p>
        </p:txBody>
      </p:sp>
      <p:sp>
        <p:nvSpPr>
          <p:cNvPr id="21" name="TextBox 20"/>
          <p:cNvSpPr txBox="1"/>
          <p:nvPr/>
        </p:nvSpPr>
        <p:spPr>
          <a:xfrm>
            <a:off x="5163476" y="1447800"/>
            <a:ext cx="856325" cy="338554"/>
          </a:xfrm>
          <a:prstGeom prst="rect">
            <a:avLst/>
          </a:prstGeom>
          <a:noFill/>
        </p:spPr>
        <p:txBody>
          <a:bodyPr wrap="none" rtlCol="0">
            <a:spAutoFit/>
          </a:bodyPr>
          <a:lstStyle/>
          <a:p>
            <a:r>
              <a:rPr lang="en-US" sz="1600" dirty="0">
                <a:latin typeface="Arial" charset="0"/>
                <a:ea typeface="Arial" charset="0"/>
                <a:cs typeface="Arial" charset="0"/>
              </a:rPr>
              <a:t>Indiana</a:t>
            </a:r>
          </a:p>
        </p:txBody>
      </p:sp>
      <p:sp>
        <p:nvSpPr>
          <p:cNvPr id="22" name="TextBox 21"/>
          <p:cNvSpPr txBox="1"/>
          <p:nvPr/>
        </p:nvSpPr>
        <p:spPr>
          <a:xfrm>
            <a:off x="6611275" y="1447800"/>
            <a:ext cx="1156470" cy="338554"/>
          </a:xfrm>
          <a:prstGeom prst="rect">
            <a:avLst/>
          </a:prstGeom>
          <a:noFill/>
        </p:spPr>
        <p:txBody>
          <a:bodyPr wrap="none" rtlCol="0">
            <a:spAutoFit/>
          </a:bodyPr>
          <a:lstStyle/>
          <a:p>
            <a:r>
              <a:rPr lang="en-US" sz="1600" dirty="0">
                <a:latin typeface="Arial" charset="0"/>
                <a:ea typeface="Arial" charset="0"/>
                <a:cs typeface="Arial" charset="0"/>
              </a:rPr>
              <a:t>Tri-colored</a:t>
            </a:r>
          </a:p>
        </p:txBody>
      </p:sp>
      <p:sp>
        <p:nvSpPr>
          <p:cNvPr id="23" name="TextBox 22"/>
          <p:cNvSpPr txBox="1"/>
          <p:nvPr/>
        </p:nvSpPr>
        <p:spPr>
          <a:xfrm>
            <a:off x="7911330" y="1447800"/>
            <a:ext cx="1233030" cy="338554"/>
          </a:xfrm>
          <a:prstGeom prst="rect">
            <a:avLst/>
          </a:prstGeom>
          <a:noFill/>
        </p:spPr>
        <p:txBody>
          <a:bodyPr wrap="none" rtlCol="0">
            <a:spAutoFit/>
          </a:bodyPr>
          <a:lstStyle/>
          <a:p>
            <a:r>
              <a:rPr lang="en-US" sz="1600" dirty="0">
                <a:latin typeface="Arial" charset="0"/>
                <a:ea typeface="Arial" charset="0"/>
                <a:cs typeface="Arial" charset="0"/>
              </a:rPr>
              <a:t>Little brown</a:t>
            </a:r>
          </a:p>
        </p:txBody>
      </p:sp>
      <p:sp>
        <p:nvSpPr>
          <p:cNvPr id="24" name="TextBox 23"/>
          <p:cNvSpPr txBox="1"/>
          <p:nvPr/>
        </p:nvSpPr>
        <p:spPr>
          <a:xfrm>
            <a:off x="9241006" y="1447800"/>
            <a:ext cx="1426994" cy="338554"/>
          </a:xfrm>
          <a:prstGeom prst="rect">
            <a:avLst/>
          </a:prstGeom>
          <a:noFill/>
        </p:spPr>
        <p:txBody>
          <a:bodyPr wrap="none" rtlCol="0">
            <a:spAutoFit/>
          </a:bodyPr>
          <a:lstStyle/>
          <a:p>
            <a:r>
              <a:rPr lang="en-US" sz="1600" dirty="0">
                <a:latin typeface="Arial" charset="0"/>
                <a:ea typeface="Arial" charset="0"/>
                <a:cs typeface="Arial" charset="0"/>
              </a:rPr>
              <a:t>N. long-eared</a:t>
            </a:r>
          </a:p>
        </p:txBody>
      </p:sp>
      <p:sp>
        <p:nvSpPr>
          <p:cNvPr id="25" name="TextBox 24"/>
          <p:cNvSpPr txBox="1"/>
          <p:nvPr/>
        </p:nvSpPr>
        <p:spPr>
          <a:xfrm>
            <a:off x="4713492" y="3928646"/>
            <a:ext cx="1915909" cy="338554"/>
          </a:xfrm>
          <a:prstGeom prst="rect">
            <a:avLst/>
          </a:prstGeom>
          <a:noFill/>
        </p:spPr>
        <p:txBody>
          <a:bodyPr wrap="none" rtlCol="0">
            <a:spAutoFit/>
          </a:bodyPr>
          <a:lstStyle/>
          <a:p>
            <a:r>
              <a:rPr lang="en-US" sz="1600" dirty="0">
                <a:latin typeface="Arial" charset="0"/>
                <a:ea typeface="Arial" charset="0"/>
                <a:cs typeface="Arial" charset="0"/>
              </a:rPr>
              <a:t>Mine (Hibernacula)</a:t>
            </a:r>
          </a:p>
        </p:txBody>
      </p:sp>
      <p:sp>
        <p:nvSpPr>
          <p:cNvPr id="6" name="TextBox 5"/>
          <p:cNvSpPr txBox="1"/>
          <p:nvPr/>
        </p:nvSpPr>
        <p:spPr>
          <a:xfrm>
            <a:off x="3810001" y="6553200"/>
            <a:ext cx="3980577" cy="369332"/>
          </a:xfrm>
          <a:prstGeom prst="rect">
            <a:avLst/>
          </a:prstGeom>
          <a:noFill/>
        </p:spPr>
        <p:txBody>
          <a:bodyPr wrap="none" rtlCol="0">
            <a:spAutoFit/>
          </a:bodyPr>
          <a:lstStyle/>
          <a:p>
            <a:r>
              <a:rPr lang="en-US" dirty="0">
                <a:latin typeface="Arial" charset="0"/>
                <a:ea typeface="Arial" charset="0"/>
                <a:cs typeface="Arial" charset="0"/>
              </a:rPr>
              <a:t>Hoyt, Langwig, et al. 2015 </a:t>
            </a:r>
            <a:r>
              <a:rPr lang="en-US" dirty="0" err="1">
                <a:latin typeface="Arial" charset="0"/>
                <a:ea typeface="Arial" charset="0"/>
                <a:cs typeface="Arial" charset="0"/>
              </a:rPr>
              <a:t>EcoHealth</a:t>
            </a:r>
            <a:endParaRPr lang="en-US" dirty="0">
              <a:latin typeface="Arial" charset="0"/>
              <a:ea typeface="Arial" charset="0"/>
              <a:cs typeface="Arial" charset="0"/>
            </a:endParaRPr>
          </a:p>
        </p:txBody>
      </p:sp>
    </p:spTree>
    <p:extLst>
      <p:ext uri="{BB962C8B-B14F-4D97-AF65-F5344CB8AC3E}">
        <p14:creationId xmlns:p14="http://schemas.microsoft.com/office/powerpoint/2010/main" val="150945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
            <a:ext cx="7315200" cy="1154097"/>
          </a:xfrm>
        </p:spPr>
        <p:txBody>
          <a:bodyPr>
            <a:normAutofit/>
          </a:bodyPr>
          <a:lstStyle/>
          <a:p>
            <a:pPr algn="ctr"/>
            <a:r>
              <a:rPr lang="en-US" dirty="0">
                <a:latin typeface="Arial" charset="0"/>
                <a:ea typeface="Arial" charset="0"/>
                <a:cs typeface="Arial" charset="0"/>
              </a:rPr>
              <a:t>Transmission of </a:t>
            </a:r>
            <a:r>
              <a:rPr lang="en-US" dirty="0" err="1">
                <a:latin typeface="Arial" charset="0"/>
                <a:ea typeface="Arial" charset="0"/>
                <a:cs typeface="Arial" charset="0"/>
              </a:rPr>
              <a:t>Pd</a:t>
            </a:r>
            <a:endParaRPr lang="en-US" dirty="0">
              <a:latin typeface="Arial" charset="0"/>
              <a:ea typeface="Arial" charset="0"/>
              <a:cs typeface="Arial" charset="0"/>
            </a:endParaRPr>
          </a:p>
        </p:txBody>
      </p:sp>
      <p:sp>
        <p:nvSpPr>
          <p:cNvPr id="27" name="Content Placeholder 2"/>
          <p:cNvSpPr>
            <a:spLocks noGrp="1"/>
          </p:cNvSpPr>
          <p:nvPr>
            <p:ph idx="1"/>
          </p:nvPr>
        </p:nvSpPr>
        <p:spPr>
          <a:xfrm>
            <a:off x="2590800" y="1143000"/>
            <a:ext cx="7219950" cy="1752600"/>
          </a:xfrm>
        </p:spPr>
        <p:txBody>
          <a:bodyPr>
            <a:normAutofit/>
          </a:bodyPr>
          <a:lstStyle/>
          <a:p>
            <a:pPr marL="285750" indent="-285750">
              <a:lnSpc>
                <a:spcPct val="50000"/>
              </a:lnSpc>
            </a:pPr>
            <a:r>
              <a:rPr lang="en-US" sz="2800" dirty="0">
                <a:latin typeface="Arial" charset="0"/>
                <a:ea typeface="Arial" charset="0"/>
                <a:cs typeface="Arial" charset="0"/>
              </a:rPr>
              <a:t>Primarily replicating on bats</a:t>
            </a:r>
          </a:p>
          <a:p>
            <a:pPr marL="285750" indent="-285750">
              <a:lnSpc>
                <a:spcPct val="50000"/>
              </a:lnSpc>
            </a:pPr>
            <a:endParaRPr lang="en-US" sz="2800" dirty="0">
              <a:latin typeface="Arial" charset="0"/>
              <a:ea typeface="Arial" charset="0"/>
              <a:cs typeface="Arial" charset="0"/>
            </a:endParaRPr>
          </a:p>
          <a:p>
            <a:pPr marL="285750" indent="-285750">
              <a:lnSpc>
                <a:spcPct val="50000"/>
              </a:lnSpc>
            </a:pPr>
            <a:r>
              <a:rPr lang="en-US" sz="2800" dirty="0">
                <a:latin typeface="Arial" charset="0"/>
                <a:ea typeface="Arial" charset="0"/>
                <a:cs typeface="Arial" charset="0"/>
              </a:rPr>
              <a:t>Transmission (# of secondary cases):</a:t>
            </a:r>
          </a:p>
          <a:p>
            <a:pPr marL="685800" lvl="1">
              <a:lnSpc>
                <a:spcPct val="110000"/>
              </a:lnSpc>
            </a:pPr>
            <a:r>
              <a:rPr lang="en-US" dirty="0">
                <a:latin typeface="Arial" charset="0"/>
                <a:ea typeface="Arial" charset="0"/>
                <a:cs typeface="Arial" charset="0"/>
              </a:rPr>
              <a:t>Bat-Bat </a:t>
            </a:r>
          </a:p>
          <a:p>
            <a:pPr marL="685800" lvl="1">
              <a:lnSpc>
                <a:spcPct val="110000"/>
              </a:lnSpc>
            </a:pPr>
            <a:r>
              <a:rPr lang="en-US" dirty="0">
                <a:latin typeface="Arial" charset="0"/>
                <a:ea typeface="Arial" charset="0"/>
                <a:cs typeface="Arial" charset="0"/>
              </a:rPr>
              <a:t>Bat-Environment-Bat</a:t>
            </a:r>
            <a:endParaRPr lang="en-US" sz="2800" dirty="0">
              <a:latin typeface="Arial" charset="0"/>
              <a:ea typeface="Arial" charset="0"/>
              <a:cs typeface="Arial" charset="0"/>
            </a:endParaRPr>
          </a:p>
          <a:p>
            <a:pPr marL="0" indent="0">
              <a:buNone/>
            </a:pPr>
            <a:endParaRPr lang="en-US" dirty="0">
              <a:solidFill>
                <a:schemeClr val="bg1"/>
              </a:solidFill>
              <a:latin typeface="Arial" charset="0"/>
              <a:ea typeface="Arial" charset="0"/>
              <a:cs typeface="Arial" charset="0"/>
            </a:endParaRPr>
          </a:p>
        </p:txBody>
      </p:sp>
      <p:sp>
        <p:nvSpPr>
          <p:cNvPr id="4" name="AutoShape 2" descr="Displaying WNS MAP_01-23-15.jpg"/>
          <p:cNvSpPr>
            <a:spLocks noChangeAspect="1" noChangeArrowheads="1"/>
          </p:cNvSpPr>
          <p:nvPr/>
        </p:nvSpPr>
        <p:spPr bwMode="auto">
          <a:xfrm>
            <a:off x="1679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5" name="AutoShape 4" descr="Displaying WNS MAP_01-23-15.jpg"/>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pic>
        <p:nvPicPr>
          <p:cNvPr id="26" name="Picture 2" descr="Bat fungal infection transmiss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3201" y="2895600"/>
            <a:ext cx="6613525" cy="396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057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93FF-0951-694C-B84B-825C6DA95600}"/>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Goals</a:t>
            </a:r>
          </a:p>
        </p:txBody>
      </p:sp>
      <p:sp>
        <p:nvSpPr>
          <p:cNvPr id="3" name="Content Placeholder 2">
            <a:extLst>
              <a:ext uri="{FF2B5EF4-FFF2-40B4-BE49-F238E27FC236}">
                <a16:creationId xmlns:a16="http://schemas.microsoft.com/office/drawing/2014/main" id="{43F5A3AC-AC5F-6547-857A-500ABAA177E3}"/>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Understand the biological background of two primary datasets we will use in class</a:t>
            </a:r>
          </a:p>
          <a:p>
            <a:pPr lvl="1"/>
            <a:r>
              <a:rPr lang="en-US" dirty="0">
                <a:latin typeface="Arial" panose="020B0604020202020204" pitchFamily="34" charset="0"/>
                <a:cs typeface="Arial" panose="020B0604020202020204" pitchFamily="34" charset="0"/>
              </a:rPr>
              <a:t>Temperatures of bats (and white-nose syndrome)/</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Cliff swallow populations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Discuss finding and saving literature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Re-visit groups, update collaboration agreements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8714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971800"/>
            <a:ext cx="9144000" cy="3088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nvGrpSpPr>
          <p:cNvPr id="19" name="Group 18" descr="Barn with bats"/>
          <p:cNvGrpSpPr/>
          <p:nvPr/>
        </p:nvGrpSpPr>
        <p:grpSpPr>
          <a:xfrm>
            <a:off x="8077200" y="4114799"/>
            <a:ext cx="2273032" cy="1715708"/>
            <a:chOff x="6751730" y="1283732"/>
            <a:chExt cx="2392270" cy="1715708"/>
          </a:xfrm>
          <a:solidFill>
            <a:schemeClr val="bg1"/>
          </a:solidFill>
        </p:grpSpPr>
        <p:sp>
          <p:nvSpPr>
            <p:cNvPr id="4" name="Rectangle 3"/>
            <p:cNvSpPr/>
            <p:nvPr/>
          </p:nvSpPr>
          <p:spPr>
            <a:xfrm>
              <a:off x="6751730" y="1283732"/>
              <a:ext cx="2390703" cy="171570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5" name="Picture 4"/>
            <p:cNvPicPr/>
            <p:nvPr/>
          </p:nvPicPr>
          <p:blipFill rotWithShape="1">
            <a:blip r:embed="rId3" cstate="screen">
              <a:extLst>
                <a:ext uri="{BEBA8EAE-BF5A-486C-A8C5-ECC9F3942E4B}">
                  <a14:imgProps xmlns:a14="http://schemas.microsoft.com/office/drawing/2010/main">
                    <a14:imgLayer r:embed="rId4">
                      <a14:imgEffect>
                        <a14:backgroundRemoval t="9677" b="89677" l="9959" r="98340">
                          <a14:foregroundMark x1="55187" y1="36129" x2="55187" y2="36129"/>
                          <a14:foregroundMark x1="64730" y1="41290" x2="64730" y2="41290"/>
                          <a14:foregroundMark x1="41079" y1="67742" x2="41079" y2="67742"/>
                          <a14:foregroundMark x1="34025" y1="84516" x2="34025" y2="84516"/>
                          <a14:foregroundMark x1="91701" y1="67742" x2="91701" y2="67742"/>
                          <a14:foregroundMark x1="34440" y1="67742" x2="34440" y2="67742"/>
                          <a14:foregroundMark x1="83402" y1="23871" x2="83402" y2="23871"/>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a:off x="6898474" y="1447800"/>
              <a:ext cx="2245526" cy="1371600"/>
            </a:xfrm>
            <a:prstGeom prst="rect">
              <a:avLst/>
            </a:prstGeom>
            <a:grpFill/>
            <a:ln>
              <a:solidFill>
                <a:schemeClr val="bg1"/>
              </a:solidFill>
            </a:ln>
          </p:spPr>
        </p:pic>
      </p:grpSp>
      <p:pic>
        <p:nvPicPr>
          <p:cNvPr id="6" name="Picture 5" descr="A drawing of a cluster of bats"/>
          <p:cNvPicPr/>
          <p:nvPr/>
        </p:nvPicPr>
        <p:blipFill rotWithShape="1">
          <a:blip r:embed="rId5" cstate="screen">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a:off x="4628162" y="3962399"/>
            <a:ext cx="2915638" cy="1884082"/>
          </a:xfrm>
          <a:prstGeom prst="rect">
            <a:avLst/>
          </a:prstGeom>
          <a:noFill/>
        </p:spPr>
      </p:pic>
      <p:pic>
        <p:nvPicPr>
          <p:cNvPr id="7" name="Picture 6" descr="Cave with bats"/>
          <p:cNvPicPr/>
          <p:nvPr/>
        </p:nvPicPr>
        <p:blipFill rotWithShape="1">
          <a:blip r:embed="rId7" cstate="screen">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l="-244"/>
          <a:stretch/>
        </p:blipFill>
        <p:spPr bwMode="auto">
          <a:xfrm>
            <a:off x="1634247" y="3886200"/>
            <a:ext cx="2362200" cy="1905000"/>
          </a:xfrm>
          <a:prstGeom prst="rect">
            <a:avLst/>
          </a:prstGeom>
          <a:noFill/>
        </p:spPr>
      </p:pic>
      <p:cxnSp>
        <p:nvCxnSpPr>
          <p:cNvPr id="8" name="Straight Arrow Connector 7"/>
          <p:cNvCxnSpPr/>
          <p:nvPr/>
        </p:nvCxnSpPr>
        <p:spPr>
          <a:xfrm>
            <a:off x="4114800" y="4838700"/>
            <a:ext cx="349904" cy="0"/>
          </a:xfrm>
          <a:prstGeom prst="straightConnector1">
            <a:avLst/>
          </a:prstGeom>
          <a:noFill/>
          <a:ln w="63500" cap="sq" cmpd="sng" algn="ctr">
            <a:solidFill>
              <a:schemeClr val="tx2"/>
            </a:solidFill>
            <a:prstDash val="solid"/>
            <a:tailEnd type="stealth"/>
          </a:ln>
          <a:effectLst/>
        </p:spPr>
      </p:cxnSp>
      <p:cxnSp>
        <p:nvCxnSpPr>
          <p:cNvPr id="9" name="Straight Arrow Connector 8"/>
          <p:cNvCxnSpPr/>
          <p:nvPr/>
        </p:nvCxnSpPr>
        <p:spPr>
          <a:xfrm>
            <a:off x="7662154" y="4800600"/>
            <a:ext cx="415047" cy="0"/>
          </a:xfrm>
          <a:prstGeom prst="straightConnector1">
            <a:avLst/>
          </a:prstGeom>
          <a:noFill/>
          <a:ln w="63500" cap="sq" cmpd="sng" algn="ctr">
            <a:solidFill>
              <a:schemeClr val="tx2"/>
            </a:solidFill>
            <a:prstDash val="solid"/>
            <a:tailEnd type="stealth"/>
          </a:ln>
          <a:effectLst/>
        </p:spPr>
      </p:cxnSp>
      <p:cxnSp>
        <p:nvCxnSpPr>
          <p:cNvPr id="10" name="Curved Connector 9"/>
          <p:cNvCxnSpPr/>
          <p:nvPr/>
        </p:nvCxnSpPr>
        <p:spPr>
          <a:xfrm rot="10800000">
            <a:off x="2815347" y="3505200"/>
            <a:ext cx="6743700" cy="533400"/>
          </a:xfrm>
          <a:prstGeom prst="curvedConnector4">
            <a:avLst>
              <a:gd name="adj1" fmla="val 92"/>
              <a:gd name="adj2" fmla="val 178738"/>
            </a:avLst>
          </a:prstGeom>
          <a:noFill/>
          <a:ln w="63500" cap="sq" cmpd="sng" algn="ctr">
            <a:solidFill>
              <a:schemeClr val="tx2"/>
            </a:solidFill>
            <a:prstDash val="solid"/>
            <a:tailEnd type="stealth"/>
          </a:ln>
          <a:effectLst/>
        </p:spPr>
      </p:cxnSp>
      <p:sp>
        <p:nvSpPr>
          <p:cNvPr id="11" name="TextBox 10"/>
          <p:cNvSpPr txBox="1"/>
          <p:nvPr/>
        </p:nvSpPr>
        <p:spPr>
          <a:xfrm>
            <a:off x="2170582" y="3581399"/>
            <a:ext cx="1060931" cy="369332"/>
          </a:xfrm>
          <a:prstGeom prst="rect">
            <a:avLst/>
          </a:prstGeom>
          <a:noFill/>
        </p:spPr>
        <p:txBody>
          <a:bodyPr wrap="none" rtlCol="0">
            <a:spAutoFit/>
          </a:bodyPr>
          <a:lstStyle/>
          <a:p>
            <a:r>
              <a:rPr lang="en-US" dirty="0">
                <a:solidFill>
                  <a:schemeClr val="tx2"/>
                </a:solidFill>
                <a:latin typeface="Arial" charset="0"/>
                <a:ea typeface="Arial" charset="0"/>
                <a:cs typeface="Arial" charset="0"/>
              </a:rPr>
              <a:t>SWARM</a:t>
            </a:r>
          </a:p>
        </p:txBody>
      </p:sp>
      <p:sp>
        <p:nvSpPr>
          <p:cNvPr id="12" name="TextBox 11"/>
          <p:cNvSpPr txBox="1"/>
          <p:nvPr/>
        </p:nvSpPr>
        <p:spPr>
          <a:xfrm>
            <a:off x="5334001" y="3657599"/>
            <a:ext cx="1744901" cy="369332"/>
          </a:xfrm>
          <a:prstGeom prst="rect">
            <a:avLst/>
          </a:prstGeom>
          <a:noFill/>
        </p:spPr>
        <p:txBody>
          <a:bodyPr wrap="none" rtlCol="0">
            <a:spAutoFit/>
          </a:bodyPr>
          <a:lstStyle/>
          <a:p>
            <a:r>
              <a:rPr lang="en-US" dirty="0">
                <a:solidFill>
                  <a:schemeClr val="tx2"/>
                </a:solidFill>
                <a:latin typeface="Arial" charset="0"/>
                <a:ea typeface="Arial" charset="0"/>
                <a:cs typeface="Arial" charset="0"/>
              </a:rPr>
              <a:t>HIBERNATION</a:t>
            </a:r>
          </a:p>
        </p:txBody>
      </p:sp>
      <p:sp>
        <p:nvSpPr>
          <p:cNvPr id="13" name="TextBox 12"/>
          <p:cNvSpPr txBox="1"/>
          <p:nvPr/>
        </p:nvSpPr>
        <p:spPr>
          <a:xfrm>
            <a:off x="9564916" y="3733799"/>
            <a:ext cx="872996" cy="369332"/>
          </a:xfrm>
          <a:prstGeom prst="rect">
            <a:avLst/>
          </a:prstGeom>
          <a:noFill/>
        </p:spPr>
        <p:txBody>
          <a:bodyPr wrap="none" rtlCol="0">
            <a:spAutoFit/>
          </a:bodyPr>
          <a:lstStyle/>
          <a:p>
            <a:r>
              <a:rPr lang="en-US" dirty="0">
                <a:solidFill>
                  <a:schemeClr val="tx2"/>
                </a:solidFill>
                <a:latin typeface="Arial" charset="0"/>
                <a:ea typeface="Arial" charset="0"/>
                <a:cs typeface="Arial" charset="0"/>
              </a:rPr>
              <a:t>BIRTH</a:t>
            </a:r>
          </a:p>
        </p:txBody>
      </p:sp>
      <p:pic>
        <p:nvPicPr>
          <p:cNvPr id="24" name="Picture 3"/>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524000" y="5796210"/>
            <a:ext cx="9144000" cy="5283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0" name="Picture 2" descr="https://encrypted-tbn2.gstatic.com/images?q=tbn:ANd9GcTbiil2BP-lh4JSqxep0LAWaeWWgEQny4y5MWqicifW_t6M2ySxhQ"/>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845331" y="1083129"/>
            <a:ext cx="2151117" cy="1431471"/>
          </a:xfrm>
          <a:prstGeom prst="rect">
            <a:avLst/>
          </a:prstGeom>
          <a:noFill/>
          <a:extLst>
            <a:ext uri="{909E8E84-426E-40dd-AFC4-6F175D3DCCD1}">
              <a14:hiddenFill xmlns="" xmlns:a14="http://schemas.microsoft.com/office/drawing/2010/main">
                <a:solidFill>
                  <a:srgbClr val="FFFFFF"/>
                </a:solidFill>
              </a14:hiddenFill>
            </a:ext>
          </a:extLst>
        </p:spPr>
      </p:pic>
      <p:pic>
        <p:nvPicPr>
          <p:cNvPr id="17412" name="Picture 4" descr="http://7-themes.com/data_images/out/34/6885155-snowy-tree-pictures.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343401" y="588467"/>
            <a:ext cx="3565907" cy="2228692"/>
          </a:xfrm>
          <a:prstGeom prst="rect">
            <a:avLst/>
          </a:prstGeom>
          <a:noFill/>
          <a:extLst>
            <a:ext uri="{909E8E84-426E-40dd-AFC4-6F175D3DCCD1}">
              <a14:hiddenFill xmlns="" xmlns:a14="http://schemas.microsoft.com/office/drawing/2010/main">
                <a:solidFill>
                  <a:srgbClr val="FFFFFF"/>
                </a:solidFill>
              </a14:hiddenFill>
            </a:ext>
          </a:extLst>
        </p:spPr>
      </p:pic>
      <p:pic>
        <p:nvPicPr>
          <p:cNvPr id="17414" name="Picture 6" descr="http://www.naturepictures.co/wp-content/uploads/2014/09/summer_tree.jp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182833" y="1151846"/>
            <a:ext cx="2353847" cy="1362754"/>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p:nvSpPr>
        <p:spPr>
          <a:xfrm>
            <a:off x="6477000" y="4038600"/>
            <a:ext cx="990600" cy="17526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Tree>
    <p:extLst>
      <p:ext uri="{BB962C8B-B14F-4D97-AF65-F5344CB8AC3E}">
        <p14:creationId xmlns:p14="http://schemas.microsoft.com/office/powerpoint/2010/main" val="239199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1" y="1"/>
            <a:ext cx="7910343" cy="761999"/>
          </a:xfrm>
        </p:spPr>
        <p:txBody>
          <a:bodyPr>
            <a:normAutofit/>
          </a:bodyPr>
          <a:lstStyle/>
          <a:p>
            <a:pPr algn="ctr"/>
            <a:r>
              <a:rPr lang="en-US" dirty="0">
                <a:latin typeface="Arial" charset="0"/>
                <a:ea typeface="Arial" charset="0"/>
                <a:cs typeface="Arial" charset="0"/>
              </a:rPr>
              <a:t>Seasonal prevalence among species</a:t>
            </a:r>
          </a:p>
        </p:txBody>
      </p:sp>
      <p:sp>
        <p:nvSpPr>
          <p:cNvPr id="8" name="TextBox 7"/>
          <p:cNvSpPr txBox="1"/>
          <p:nvPr/>
        </p:nvSpPr>
        <p:spPr>
          <a:xfrm rot="16678874">
            <a:off x="3307356" y="4174205"/>
            <a:ext cx="1364476" cy="369332"/>
          </a:xfrm>
          <a:prstGeom prst="rect">
            <a:avLst/>
          </a:prstGeom>
          <a:noFill/>
        </p:spPr>
        <p:txBody>
          <a:bodyPr wrap="none" rtlCol="0">
            <a:spAutoFit/>
          </a:bodyPr>
          <a:lstStyle/>
          <a:p>
            <a:r>
              <a:rPr lang="en-US" dirty="0">
                <a:solidFill>
                  <a:srgbClr val="FF0000"/>
                </a:solidFill>
                <a:latin typeface="Arial" charset="0"/>
                <a:ea typeface="Arial" charset="0"/>
                <a:cs typeface="Arial" charset="0"/>
              </a:rPr>
              <a:t>Hibernation</a:t>
            </a:r>
          </a:p>
        </p:txBody>
      </p:sp>
      <p:grpSp>
        <p:nvGrpSpPr>
          <p:cNvPr id="20" name="Group 19" descr="barn"/>
          <p:cNvGrpSpPr/>
          <p:nvPr/>
        </p:nvGrpSpPr>
        <p:grpSpPr>
          <a:xfrm>
            <a:off x="8077200" y="1207532"/>
            <a:ext cx="2273032" cy="1715708"/>
            <a:chOff x="6751730" y="1283732"/>
            <a:chExt cx="2392270" cy="1715708"/>
          </a:xfrm>
          <a:solidFill>
            <a:schemeClr val="bg1"/>
          </a:solidFill>
        </p:grpSpPr>
        <p:sp>
          <p:nvSpPr>
            <p:cNvPr id="21" name="Rectangle 20"/>
            <p:cNvSpPr/>
            <p:nvPr/>
          </p:nvSpPr>
          <p:spPr>
            <a:xfrm>
              <a:off x="6751730" y="1283732"/>
              <a:ext cx="2390703" cy="171570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22" name="Picture 21"/>
            <p:cNvPicPr/>
            <p:nvPr/>
          </p:nvPicPr>
          <p:blipFill rotWithShape="1">
            <a:blip r:embed="rId3" cstate="screen">
              <a:extLst>
                <a:ext uri="{BEBA8EAE-BF5A-486C-A8C5-ECC9F3942E4B}">
                  <a14:imgProps xmlns:a14="http://schemas.microsoft.com/office/drawing/2010/main">
                    <a14:imgLayer r:embed="rId4">
                      <a14:imgEffect>
                        <a14:backgroundRemoval t="9677" b="89677" l="9959" r="98340">
                          <a14:foregroundMark x1="55187" y1="36129" x2="55187" y2="36129"/>
                          <a14:foregroundMark x1="64730" y1="41290" x2="64730" y2="41290"/>
                          <a14:foregroundMark x1="41079" y1="67742" x2="41079" y2="67742"/>
                          <a14:foregroundMark x1="34025" y1="84516" x2="34025" y2="84516"/>
                          <a14:foregroundMark x1="91701" y1="67742" x2="91701" y2="67742"/>
                          <a14:foregroundMark x1="34440" y1="67742" x2="34440" y2="67742"/>
                          <a14:foregroundMark x1="83402" y1="23871" x2="83402" y2="23871"/>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a:off x="6898474" y="1447800"/>
              <a:ext cx="2245526" cy="1371600"/>
            </a:xfrm>
            <a:prstGeom prst="rect">
              <a:avLst/>
            </a:prstGeom>
            <a:grpFill/>
            <a:ln>
              <a:solidFill>
                <a:schemeClr val="bg1"/>
              </a:solidFill>
            </a:ln>
          </p:spPr>
        </p:pic>
      </p:grpSp>
      <p:pic>
        <p:nvPicPr>
          <p:cNvPr id="23" name="Picture 22" descr="Barn"/>
          <p:cNvPicPr/>
          <p:nvPr/>
        </p:nvPicPr>
        <p:blipFill rotWithShape="1">
          <a:blip r:embed="rId5" cstate="screen">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a:off x="4591467" y="1207532"/>
            <a:ext cx="2915638" cy="1884082"/>
          </a:xfrm>
          <a:prstGeom prst="rect">
            <a:avLst/>
          </a:prstGeom>
          <a:noFill/>
        </p:spPr>
      </p:pic>
      <p:pic>
        <p:nvPicPr>
          <p:cNvPr id="24" name="Picture 23" descr="Cave"/>
          <p:cNvPicPr/>
          <p:nvPr/>
        </p:nvPicPr>
        <p:blipFill rotWithShape="1">
          <a:blip r:embed="rId7" cstate="screen">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l="-244"/>
          <a:stretch/>
        </p:blipFill>
        <p:spPr bwMode="auto">
          <a:xfrm>
            <a:off x="1658383" y="1163919"/>
            <a:ext cx="2362200" cy="1905000"/>
          </a:xfrm>
          <a:prstGeom prst="rect">
            <a:avLst/>
          </a:prstGeom>
          <a:noFill/>
        </p:spPr>
      </p:pic>
      <p:sp>
        <p:nvSpPr>
          <p:cNvPr id="33" name="TextBox 32"/>
          <p:cNvSpPr txBox="1"/>
          <p:nvPr/>
        </p:nvSpPr>
        <p:spPr>
          <a:xfrm>
            <a:off x="2286001" y="838200"/>
            <a:ext cx="1060931" cy="369332"/>
          </a:xfrm>
          <a:prstGeom prst="rect">
            <a:avLst/>
          </a:prstGeom>
          <a:noFill/>
        </p:spPr>
        <p:txBody>
          <a:bodyPr wrap="none" rtlCol="0">
            <a:spAutoFit/>
          </a:bodyPr>
          <a:lstStyle/>
          <a:p>
            <a:r>
              <a:rPr lang="en-US" dirty="0">
                <a:solidFill>
                  <a:schemeClr val="tx2"/>
                </a:solidFill>
                <a:latin typeface="Arial" charset="0"/>
                <a:ea typeface="Arial" charset="0"/>
                <a:cs typeface="Arial" charset="0"/>
              </a:rPr>
              <a:t>SWARM</a:t>
            </a:r>
          </a:p>
        </p:txBody>
      </p:sp>
      <p:sp>
        <p:nvSpPr>
          <p:cNvPr id="37" name="TextBox 36"/>
          <p:cNvSpPr txBox="1"/>
          <p:nvPr/>
        </p:nvSpPr>
        <p:spPr>
          <a:xfrm>
            <a:off x="5334001" y="838200"/>
            <a:ext cx="1744901" cy="369332"/>
          </a:xfrm>
          <a:prstGeom prst="rect">
            <a:avLst/>
          </a:prstGeom>
          <a:noFill/>
        </p:spPr>
        <p:txBody>
          <a:bodyPr wrap="none" rtlCol="0">
            <a:spAutoFit/>
          </a:bodyPr>
          <a:lstStyle/>
          <a:p>
            <a:r>
              <a:rPr lang="en-US" dirty="0">
                <a:solidFill>
                  <a:schemeClr val="tx2"/>
                </a:solidFill>
                <a:latin typeface="Arial" charset="0"/>
                <a:ea typeface="Arial" charset="0"/>
                <a:cs typeface="Arial" charset="0"/>
              </a:rPr>
              <a:t>HIBERNATION</a:t>
            </a:r>
          </a:p>
        </p:txBody>
      </p:sp>
      <p:sp>
        <p:nvSpPr>
          <p:cNvPr id="38" name="TextBox 37"/>
          <p:cNvSpPr txBox="1"/>
          <p:nvPr/>
        </p:nvSpPr>
        <p:spPr>
          <a:xfrm>
            <a:off x="8991600" y="838200"/>
            <a:ext cx="872996" cy="369332"/>
          </a:xfrm>
          <a:prstGeom prst="rect">
            <a:avLst/>
          </a:prstGeom>
          <a:noFill/>
        </p:spPr>
        <p:txBody>
          <a:bodyPr wrap="none" rtlCol="0">
            <a:spAutoFit/>
          </a:bodyPr>
          <a:lstStyle/>
          <a:p>
            <a:r>
              <a:rPr lang="en-US" dirty="0">
                <a:solidFill>
                  <a:schemeClr val="tx2"/>
                </a:solidFill>
                <a:latin typeface="Arial" charset="0"/>
                <a:ea typeface="Arial" charset="0"/>
                <a:cs typeface="Arial" charset="0"/>
              </a:rPr>
              <a:t>BIRTH</a:t>
            </a:r>
          </a:p>
        </p:txBody>
      </p:sp>
      <p:pic>
        <p:nvPicPr>
          <p:cNvPr id="17" name="Picture 2" descr="C:\Users\klangwig\Dropbox\manuscripts\WNS seasonality ms\as submitted\proc B\final\fig2.tif"/>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513981" y="2971800"/>
            <a:ext cx="9144000" cy="342900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1524001" y="6488668"/>
            <a:ext cx="6762939" cy="369332"/>
          </a:xfrm>
          <a:prstGeom prst="rect">
            <a:avLst/>
          </a:prstGeom>
          <a:noFill/>
        </p:spPr>
        <p:txBody>
          <a:bodyPr wrap="none" rtlCol="0">
            <a:spAutoFit/>
          </a:bodyPr>
          <a:lstStyle/>
          <a:p>
            <a:r>
              <a:rPr lang="en-US" dirty="0">
                <a:latin typeface="Arial" charset="0"/>
                <a:ea typeface="Arial" charset="0"/>
                <a:cs typeface="Arial" charset="0"/>
              </a:rPr>
              <a:t>Langwig </a:t>
            </a:r>
            <a:r>
              <a:rPr lang="en-US" i="1" dirty="0">
                <a:latin typeface="Arial" charset="0"/>
                <a:ea typeface="Arial" charset="0"/>
                <a:cs typeface="Arial" charset="0"/>
              </a:rPr>
              <a:t>et al</a:t>
            </a:r>
            <a:r>
              <a:rPr lang="en-US" dirty="0">
                <a:latin typeface="Arial" charset="0"/>
                <a:ea typeface="Arial" charset="0"/>
                <a:cs typeface="Arial" charset="0"/>
              </a:rPr>
              <a:t>. 2015 Proc. Roy. Soc. B;  Langwig </a:t>
            </a:r>
            <a:r>
              <a:rPr lang="en-US" i="1" dirty="0">
                <a:latin typeface="Arial" charset="0"/>
                <a:ea typeface="Arial" charset="0"/>
                <a:cs typeface="Arial" charset="0"/>
              </a:rPr>
              <a:t>et al. </a:t>
            </a:r>
            <a:r>
              <a:rPr lang="en-US" dirty="0">
                <a:latin typeface="Arial" charset="0"/>
                <a:ea typeface="Arial" charset="0"/>
                <a:cs typeface="Arial" charset="0"/>
              </a:rPr>
              <a:t>2015 EID. </a:t>
            </a:r>
          </a:p>
        </p:txBody>
      </p:sp>
      <p:sp>
        <p:nvSpPr>
          <p:cNvPr id="27" name="Rectangle 26"/>
          <p:cNvSpPr/>
          <p:nvPr/>
        </p:nvSpPr>
        <p:spPr>
          <a:xfrm>
            <a:off x="8077200" y="6230035"/>
            <a:ext cx="3200400" cy="646331"/>
          </a:xfrm>
          <a:prstGeom prst="rect">
            <a:avLst/>
          </a:prstGeom>
        </p:spPr>
        <p:txBody>
          <a:bodyPr wrap="square">
            <a:spAutoFit/>
          </a:bodyPr>
          <a:lstStyle/>
          <a:p>
            <a:pPr lvl="1"/>
            <a:r>
              <a:rPr lang="en-US" dirty="0">
                <a:latin typeface="Arial" charset="0"/>
                <a:ea typeface="Arial" charset="0"/>
                <a:cs typeface="Arial" charset="0"/>
              </a:rPr>
              <a:t>30 sites, 4,483 bats</a:t>
            </a:r>
          </a:p>
          <a:p>
            <a:pPr lvl="1"/>
            <a:r>
              <a:rPr lang="en-US" b="1" dirty="0">
                <a:latin typeface="Arial" charset="0"/>
                <a:ea typeface="Arial" charset="0"/>
                <a:cs typeface="Arial" charset="0"/>
              </a:rPr>
              <a:t> WNS &gt;1 </a:t>
            </a:r>
            <a:r>
              <a:rPr lang="en-US" b="1" dirty="0" err="1">
                <a:latin typeface="Arial" charset="0"/>
                <a:ea typeface="Arial" charset="0"/>
                <a:cs typeface="Arial" charset="0"/>
              </a:rPr>
              <a:t>yr</a:t>
            </a:r>
            <a:endParaRPr lang="en-US" b="1" dirty="0">
              <a:latin typeface="Arial" charset="0"/>
              <a:ea typeface="Arial" charset="0"/>
              <a:cs typeface="Arial" charset="0"/>
            </a:endParaRPr>
          </a:p>
        </p:txBody>
      </p:sp>
      <p:pic>
        <p:nvPicPr>
          <p:cNvPr id="16" name="Picture 2" descr="C:\Users\klangwig\Dropbox\manuscripts\WNS seasonality ms\as submitted\proc B\final\fig2.tif"/>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2438401" y="5029200"/>
            <a:ext cx="565419" cy="571500"/>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18"/>
          <p:cNvSpPr/>
          <p:nvPr/>
        </p:nvSpPr>
        <p:spPr>
          <a:xfrm>
            <a:off x="6553200" y="2971800"/>
            <a:ext cx="1143000" cy="2895600"/>
          </a:xfrm>
          <a:prstGeom prst="rect">
            <a:avLst/>
          </a:prstGeom>
          <a:solidFill>
            <a:schemeClr val="bg1">
              <a:lumMod val="6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Arial" charset="0"/>
                <a:ea typeface="Arial" charset="0"/>
                <a:cs typeface="Arial" charset="0"/>
              </a:rPr>
              <a:t>MORTALITY</a:t>
            </a:r>
          </a:p>
        </p:txBody>
      </p:sp>
    </p:spTree>
    <p:extLst>
      <p:ext uri="{BB962C8B-B14F-4D97-AF65-F5344CB8AC3E}">
        <p14:creationId xmlns:p14="http://schemas.microsoft.com/office/powerpoint/2010/main" val="1242179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
            <a:ext cx="7772400" cy="1154097"/>
          </a:xfrm>
        </p:spPr>
        <p:txBody>
          <a:bodyPr>
            <a:normAutofit/>
          </a:bodyPr>
          <a:lstStyle/>
          <a:p>
            <a:pPr algn="ctr"/>
            <a:r>
              <a:rPr lang="en-US" dirty="0">
                <a:latin typeface="Arial" charset="0"/>
                <a:ea typeface="Arial" charset="0"/>
                <a:cs typeface="Arial" charset="0"/>
              </a:rPr>
              <a:t>Growing bat populations crash</a:t>
            </a:r>
          </a:p>
        </p:txBody>
      </p:sp>
      <p:sp>
        <p:nvSpPr>
          <p:cNvPr id="4" name="AutoShape 2" descr="Displaying WNS MAP_01-23-15.jpg"/>
          <p:cNvSpPr>
            <a:spLocks noChangeAspect="1" noChangeArrowheads="1"/>
          </p:cNvSpPr>
          <p:nvPr/>
        </p:nvSpPr>
        <p:spPr bwMode="auto">
          <a:xfrm>
            <a:off x="1679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5" name="AutoShape 4" descr="Displaying WNS MAP_01-23-15.jpg"/>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2" name="Content Placeholder 2"/>
          <p:cNvSpPr txBox="1">
            <a:spLocks/>
          </p:cNvSpPr>
          <p:nvPr/>
        </p:nvSpPr>
        <p:spPr>
          <a:xfrm>
            <a:off x="3410210" y="6400800"/>
            <a:ext cx="5334000" cy="533400"/>
          </a:xfrm>
          <a:prstGeom prst="rect">
            <a:avLst/>
          </a:prstGeom>
        </p:spPr>
        <p:txBody>
          <a:bodyPr vert="horz" lIns="91440" tIns="45720" rIns="91440" bIns="45720" rtlCol="0">
            <a:normAutofit fontScale="85000" lnSpcReduction="10000"/>
          </a:bodyPr>
          <a:lstStyle/>
          <a:p>
            <a:pPr marL="228600" indent="-182880">
              <a:spcBef>
                <a:spcPct val="20000"/>
              </a:spcBef>
              <a:buClr>
                <a:schemeClr val="tx2"/>
              </a:buClr>
              <a:defRPr/>
            </a:pPr>
            <a:r>
              <a:rPr lang="en-US" sz="2000" dirty="0">
                <a:latin typeface="Arial" charset="0"/>
                <a:ea typeface="Arial" charset="0"/>
                <a:cs typeface="Arial" charset="0"/>
              </a:rPr>
              <a:t>Frick, Pollock, Hicks, Langwig </a:t>
            </a:r>
            <a:r>
              <a:rPr lang="en-US" sz="2000" i="1" dirty="0">
                <a:latin typeface="Arial" charset="0"/>
                <a:ea typeface="Arial" charset="0"/>
                <a:cs typeface="Arial" charset="0"/>
              </a:rPr>
              <a:t>et al </a:t>
            </a:r>
            <a:r>
              <a:rPr lang="en-US" sz="2000" dirty="0">
                <a:latin typeface="Arial" charset="0"/>
                <a:ea typeface="Arial" charset="0"/>
                <a:cs typeface="Arial" charset="0"/>
              </a:rPr>
              <a:t>2010 Science</a:t>
            </a:r>
          </a:p>
        </p:txBody>
      </p:sp>
      <p:pic>
        <p:nvPicPr>
          <p:cNvPr id="23" name="Picture 2" descr="IMG_952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10010" y="2590800"/>
            <a:ext cx="1447800" cy="1551214"/>
          </a:xfrm>
          <a:prstGeom prst="rect">
            <a:avLst/>
          </a:prstGeom>
          <a:noFill/>
        </p:spPr>
      </p:pic>
      <p:sp>
        <p:nvSpPr>
          <p:cNvPr id="3" name="TextBox 2"/>
          <p:cNvSpPr txBox="1"/>
          <p:nvPr/>
        </p:nvSpPr>
        <p:spPr>
          <a:xfrm>
            <a:off x="1676401" y="2145268"/>
            <a:ext cx="1749197" cy="369332"/>
          </a:xfrm>
          <a:prstGeom prst="rect">
            <a:avLst/>
          </a:prstGeom>
          <a:noFill/>
        </p:spPr>
        <p:txBody>
          <a:bodyPr wrap="none" rtlCol="0">
            <a:spAutoFit/>
          </a:bodyPr>
          <a:lstStyle/>
          <a:p>
            <a:r>
              <a:rPr lang="en-US" dirty="0">
                <a:latin typeface="Arial" charset="0"/>
                <a:ea typeface="Arial" charset="0"/>
                <a:cs typeface="Arial" charset="0"/>
              </a:rPr>
              <a:t>Little brown bat</a:t>
            </a:r>
          </a:p>
        </p:txBody>
      </p:sp>
      <p:pic>
        <p:nvPicPr>
          <p:cNvPr id="6" name="Picture 2" descr="Declines of bat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33801" y="1414204"/>
            <a:ext cx="4276725" cy="48341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8156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
            <a:ext cx="7315200" cy="1154097"/>
          </a:xfrm>
        </p:spPr>
        <p:txBody>
          <a:bodyPr/>
          <a:lstStyle/>
          <a:p>
            <a:pPr algn="ctr"/>
            <a:r>
              <a:rPr lang="en-US" dirty="0">
                <a:latin typeface="Arial" charset="0"/>
                <a:ea typeface="Arial" charset="0"/>
                <a:cs typeface="Arial" charset="0"/>
              </a:rPr>
              <a:t>Declines in multiple species</a:t>
            </a:r>
          </a:p>
        </p:txBody>
      </p:sp>
      <p:sp>
        <p:nvSpPr>
          <p:cNvPr id="4" name="AutoShape 2" descr="Displaying WNS MAP_01-23-15.jpg"/>
          <p:cNvSpPr>
            <a:spLocks noChangeAspect="1" noChangeArrowheads="1"/>
          </p:cNvSpPr>
          <p:nvPr/>
        </p:nvSpPr>
        <p:spPr bwMode="auto">
          <a:xfrm>
            <a:off x="1679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5" name="AutoShape 4" descr="Displaying WNS MAP_01-23-15.jpg"/>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2" name="Content Placeholder 2"/>
          <p:cNvSpPr txBox="1">
            <a:spLocks/>
          </p:cNvSpPr>
          <p:nvPr/>
        </p:nvSpPr>
        <p:spPr>
          <a:xfrm>
            <a:off x="3410210" y="6400800"/>
            <a:ext cx="5334000" cy="533400"/>
          </a:xfrm>
          <a:prstGeom prst="rect">
            <a:avLst/>
          </a:prstGeom>
        </p:spPr>
        <p:txBody>
          <a:bodyPr vert="horz" lIns="91440" tIns="45720" rIns="91440" bIns="45720" rtlCol="0">
            <a:normAutofit/>
          </a:bodyPr>
          <a:lstStyle/>
          <a:p>
            <a:pPr marL="228600" indent="-182880">
              <a:spcBef>
                <a:spcPct val="20000"/>
              </a:spcBef>
              <a:buClr>
                <a:schemeClr val="tx2"/>
              </a:buClr>
              <a:defRPr/>
            </a:pPr>
            <a:r>
              <a:rPr lang="en-US" sz="2000" dirty="0" err="1">
                <a:latin typeface="Arial" charset="0"/>
                <a:ea typeface="Arial" charset="0"/>
                <a:cs typeface="Arial" charset="0"/>
              </a:rPr>
              <a:t>Langwig</a:t>
            </a:r>
            <a:r>
              <a:rPr lang="en-US" sz="2000" dirty="0">
                <a:latin typeface="Arial" charset="0"/>
                <a:ea typeface="Arial" charset="0"/>
                <a:cs typeface="Arial" charset="0"/>
              </a:rPr>
              <a:t> 2012 Eco Letters</a:t>
            </a:r>
          </a:p>
        </p:txBody>
      </p:sp>
      <p:pic>
        <p:nvPicPr>
          <p:cNvPr id="20" name="Picture 2" descr="IMG_588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86210" y="1238166"/>
            <a:ext cx="1447800" cy="1206500"/>
          </a:xfrm>
          <a:prstGeom prst="rect">
            <a:avLst/>
          </a:prstGeom>
          <a:noFill/>
        </p:spPr>
      </p:pic>
      <p:pic>
        <p:nvPicPr>
          <p:cNvPr id="21" name="Picture 2" descr="IMG_3097"/>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0960" y="4267200"/>
            <a:ext cx="1485900" cy="990600"/>
          </a:xfrm>
          <a:prstGeom prst="rect">
            <a:avLst/>
          </a:prstGeom>
          <a:noFill/>
        </p:spPr>
      </p:pic>
      <p:pic>
        <p:nvPicPr>
          <p:cNvPr id="22" name="Picture 2" descr="IMG_025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76401" y="5374494"/>
            <a:ext cx="1617031" cy="1407306"/>
          </a:xfrm>
          <a:prstGeom prst="rect">
            <a:avLst/>
          </a:prstGeom>
          <a:noFill/>
        </p:spPr>
      </p:pic>
      <p:pic>
        <p:nvPicPr>
          <p:cNvPr id="23" name="Picture 2" descr="IMG_952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10010" y="2590800"/>
            <a:ext cx="1447800" cy="1551214"/>
          </a:xfrm>
          <a:prstGeom prst="rect">
            <a:avLst/>
          </a:prstGeom>
          <a:noFill/>
        </p:spPr>
      </p:pic>
      <p:sp>
        <p:nvSpPr>
          <p:cNvPr id="3" name="TextBox 2"/>
          <p:cNvSpPr txBox="1"/>
          <p:nvPr/>
        </p:nvSpPr>
        <p:spPr>
          <a:xfrm>
            <a:off x="4648201" y="1238166"/>
            <a:ext cx="4910319" cy="369332"/>
          </a:xfrm>
          <a:prstGeom prst="rect">
            <a:avLst/>
          </a:prstGeom>
          <a:noFill/>
        </p:spPr>
        <p:txBody>
          <a:bodyPr wrap="none" rtlCol="0">
            <a:spAutoFit/>
          </a:bodyPr>
          <a:lstStyle/>
          <a:p>
            <a:r>
              <a:rPr lang="en-US" dirty="0">
                <a:latin typeface="Arial" charset="0"/>
                <a:ea typeface="Arial" charset="0"/>
                <a:cs typeface="Arial" charset="0"/>
              </a:rPr>
              <a:t>Prior to WNS, all species growing at ~9%/year</a:t>
            </a:r>
          </a:p>
        </p:txBody>
      </p:sp>
      <p:pic>
        <p:nvPicPr>
          <p:cNvPr id="1027" name="Picture 3" descr="Declines of multiple bat species"/>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92936" y="1676400"/>
            <a:ext cx="7098865" cy="45269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6667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6277"/>
            <a:ext cx="7315200" cy="1154097"/>
          </a:xfrm>
        </p:spPr>
        <p:txBody>
          <a:bodyPr/>
          <a:lstStyle/>
          <a:p>
            <a:pPr algn="ctr"/>
            <a:r>
              <a:rPr lang="en-US" dirty="0">
                <a:latin typeface="Arial" charset="0"/>
                <a:ea typeface="Arial" charset="0"/>
                <a:cs typeface="Arial" charset="0"/>
              </a:rPr>
              <a:t>Why does this matter?</a:t>
            </a:r>
          </a:p>
        </p:txBody>
      </p:sp>
      <p:sp>
        <p:nvSpPr>
          <p:cNvPr id="3" name="Content Placeholder 2"/>
          <p:cNvSpPr>
            <a:spLocks noGrp="1"/>
          </p:cNvSpPr>
          <p:nvPr>
            <p:ph idx="1"/>
          </p:nvPr>
        </p:nvSpPr>
        <p:spPr>
          <a:xfrm>
            <a:off x="2438400" y="1371601"/>
            <a:ext cx="7315200" cy="4937760"/>
          </a:xfrm>
        </p:spPr>
        <p:txBody>
          <a:bodyPr>
            <a:normAutofit/>
          </a:bodyPr>
          <a:lstStyle/>
          <a:p>
            <a:r>
              <a:rPr lang="en-US" sz="3200" dirty="0">
                <a:solidFill>
                  <a:schemeClr val="accent2"/>
                </a:solidFill>
                <a:latin typeface="Arial" charset="0"/>
                <a:ea typeface="Arial" charset="0"/>
                <a:cs typeface="Arial" charset="0"/>
              </a:rPr>
              <a:t> All bats affected by WNS eat insects</a:t>
            </a:r>
          </a:p>
          <a:p>
            <a:pPr lvl="1"/>
            <a:r>
              <a:rPr lang="en-US" sz="2400" dirty="0">
                <a:latin typeface="Arial" charset="0"/>
                <a:ea typeface="Arial" charset="0"/>
                <a:cs typeface="Arial" charset="0"/>
              </a:rPr>
              <a:t>Agricultural losses estimated $3.7 billion/year due to bat declines (Boyles 2011 Science)</a:t>
            </a:r>
          </a:p>
          <a:p>
            <a:pPr lvl="1"/>
            <a:endParaRPr lang="en-US" sz="2400" dirty="0">
              <a:latin typeface="Arial" charset="0"/>
              <a:ea typeface="Arial" charset="0"/>
              <a:cs typeface="Arial" charset="0"/>
            </a:endParaRPr>
          </a:p>
          <a:p>
            <a:pPr lvl="1"/>
            <a:r>
              <a:rPr lang="en-US" sz="2400" dirty="0">
                <a:latin typeface="Arial" charset="0"/>
                <a:ea typeface="Arial" charset="0"/>
                <a:cs typeface="Arial" charset="0"/>
              </a:rPr>
              <a:t>Corn field experiment (Maine et al. 2015 PNAS):</a:t>
            </a:r>
          </a:p>
          <a:p>
            <a:pPr lvl="2"/>
            <a:r>
              <a:rPr lang="en-US" sz="2400" dirty="0">
                <a:latin typeface="Arial" charset="0"/>
                <a:ea typeface="Arial" charset="0"/>
                <a:cs typeface="Arial" charset="0"/>
              </a:rPr>
              <a:t>Bats limit herbivory by insects</a:t>
            </a:r>
          </a:p>
          <a:p>
            <a:pPr lvl="2"/>
            <a:r>
              <a:rPr lang="en-US" sz="2400" dirty="0">
                <a:latin typeface="Arial" charset="0"/>
                <a:ea typeface="Arial" charset="0"/>
                <a:cs typeface="Arial" charset="0"/>
              </a:rPr>
              <a:t>Bats also suppress pest associated fungal growth</a:t>
            </a:r>
          </a:p>
          <a:p>
            <a:pPr lvl="2"/>
            <a:r>
              <a:rPr lang="en-US" sz="2400" dirty="0">
                <a:latin typeface="Arial" charset="0"/>
                <a:ea typeface="Arial" charset="0"/>
                <a:cs typeface="Arial" charset="0"/>
              </a:rPr>
              <a:t>$1 billion/</a:t>
            </a:r>
            <a:r>
              <a:rPr lang="en-US" sz="2400" dirty="0" err="1">
                <a:latin typeface="Arial" charset="0"/>
                <a:ea typeface="Arial" charset="0"/>
                <a:cs typeface="Arial" charset="0"/>
              </a:rPr>
              <a:t>yr</a:t>
            </a:r>
            <a:r>
              <a:rPr lang="en-US" sz="2400" dirty="0">
                <a:latin typeface="Arial" charset="0"/>
                <a:ea typeface="Arial" charset="0"/>
                <a:cs typeface="Arial" charset="0"/>
              </a:rPr>
              <a:t> in pest suppression on just corn</a:t>
            </a:r>
          </a:p>
          <a:p>
            <a:pPr lvl="1"/>
            <a:endParaRPr lang="en-US" sz="2700" dirty="0">
              <a:latin typeface="Arial" charset="0"/>
              <a:ea typeface="Arial" charset="0"/>
              <a:cs typeface="Arial" charset="0"/>
            </a:endParaRPr>
          </a:p>
          <a:p>
            <a:pPr lvl="1"/>
            <a:r>
              <a:rPr lang="en-US" sz="2400" dirty="0">
                <a:latin typeface="Arial" charset="0"/>
                <a:ea typeface="Arial" charset="0"/>
                <a:cs typeface="Arial" charset="0"/>
              </a:rPr>
              <a:t>N. long eared bats caused a 32% reduction in egg laying by mosquitoes (</a:t>
            </a:r>
            <a:r>
              <a:rPr lang="en-US" sz="2400" dirty="0" err="1">
                <a:latin typeface="Arial" charset="0"/>
                <a:ea typeface="Arial" charset="0"/>
                <a:cs typeface="Arial" charset="0"/>
              </a:rPr>
              <a:t>Reiskind</a:t>
            </a:r>
            <a:r>
              <a:rPr lang="en-US" sz="2400" dirty="0">
                <a:latin typeface="Arial" charset="0"/>
                <a:ea typeface="Arial" charset="0"/>
                <a:cs typeface="Arial" charset="0"/>
              </a:rPr>
              <a:t> 2016 Jour. Med. Ent.) </a:t>
            </a:r>
          </a:p>
          <a:p>
            <a:pPr lvl="1"/>
            <a:endParaRPr lang="en-US" sz="2700" dirty="0">
              <a:latin typeface="Arial" charset="0"/>
              <a:ea typeface="Arial" charset="0"/>
              <a:cs typeface="Arial" charset="0"/>
            </a:endParaRPr>
          </a:p>
          <a:p>
            <a:pPr lvl="1"/>
            <a:endParaRPr lang="en-US" dirty="0">
              <a:latin typeface="Arial" charset="0"/>
              <a:ea typeface="Arial" charset="0"/>
              <a:cs typeface="Arial" charset="0"/>
            </a:endParaRPr>
          </a:p>
        </p:txBody>
      </p:sp>
    </p:spTree>
    <p:extLst>
      <p:ext uri="{BB962C8B-B14F-4D97-AF65-F5344CB8AC3E}">
        <p14:creationId xmlns:p14="http://schemas.microsoft.com/office/powerpoint/2010/main" val="1621502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descr="image result for kate langwig"/>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Displaying WNS MAP_01-23-15.jpg"/>
          <p:cNvSpPr>
            <a:spLocks noChangeAspect="1" noChangeArrowheads="1"/>
          </p:cNvSpPr>
          <p:nvPr/>
        </p:nvSpPr>
        <p:spPr bwMode="auto">
          <a:xfrm>
            <a:off x="3611761" y="1418931"/>
            <a:ext cx="171450" cy="17145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51435" tIns="25718" rIns="51435" bIns="25718" numCol="1" anchor="t" anchorCtr="0" compatLnSpc="1">
            <a:prstTxWarp prst="textNoShape">
              <a:avLst/>
            </a:prstTxWarp>
          </a:bodyPr>
          <a:lstStyle/>
          <a:p>
            <a:endParaRPr lang="en-US" sz="1013">
              <a:latin typeface="Arial" charset="0"/>
              <a:ea typeface="Arial" charset="0"/>
              <a:cs typeface="Arial" charset="0"/>
            </a:endParaRPr>
          </a:p>
        </p:txBody>
      </p:sp>
      <p:sp>
        <p:nvSpPr>
          <p:cNvPr id="5" name="AutoShape 4" descr="Displaying WNS MAP_01-23-15.jpg"/>
          <p:cNvSpPr>
            <a:spLocks noChangeAspect="1" noChangeArrowheads="1"/>
          </p:cNvSpPr>
          <p:nvPr/>
        </p:nvSpPr>
        <p:spPr bwMode="auto">
          <a:xfrm>
            <a:off x="3697486" y="1504657"/>
            <a:ext cx="171450" cy="17145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51435" tIns="25718" rIns="51435" bIns="25718" numCol="1" anchor="t" anchorCtr="0" compatLnSpc="1">
            <a:prstTxWarp prst="textNoShape">
              <a:avLst/>
            </a:prstTxWarp>
          </a:bodyPr>
          <a:lstStyle/>
          <a:p>
            <a:endParaRPr lang="en-US" sz="1013">
              <a:latin typeface="Arial" charset="0"/>
              <a:ea typeface="Arial" charset="0"/>
              <a:cs typeface="Arial" charset="0"/>
            </a:endParaRPr>
          </a:p>
        </p:txBody>
      </p:sp>
      <p:sp>
        <p:nvSpPr>
          <p:cNvPr id="14" name="Title 1"/>
          <p:cNvSpPr txBox="1">
            <a:spLocks/>
          </p:cNvSpPr>
          <p:nvPr/>
        </p:nvSpPr>
        <p:spPr>
          <a:xfrm>
            <a:off x="2295524" y="609600"/>
            <a:ext cx="7915276" cy="1063384"/>
          </a:xfrm>
          <a:prstGeom prst="rect">
            <a:avLst/>
          </a:prstGeom>
        </p:spPr>
        <p:txBody>
          <a:bodyPr vert="horz" lIns="51435" tIns="25718" rIns="51435" bIns="2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75" dirty="0">
                <a:solidFill>
                  <a:schemeClr val="bg1"/>
                </a:solidFill>
                <a:latin typeface="Arial" charset="0"/>
                <a:ea typeface="Arial" charset="0"/>
                <a:cs typeface="Arial" charset="0"/>
              </a:rPr>
              <a:t>Long-term pathogen invasion and establishment project: 2012-present</a:t>
            </a:r>
            <a:br>
              <a:rPr lang="en-US" sz="2475" dirty="0">
                <a:solidFill>
                  <a:schemeClr val="bg1"/>
                </a:solidFill>
                <a:latin typeface="Arial" charset="0"/>
                <a:ea typeface="Arial" charset="0"/>
                <a:cs typeface="Arial" charset="0"/>
              </a:rPr>
            </a:br>
            <a:r>
              <a:rPr lang="en-US" sz="1875" dirty="0">
                <a:solidFill>
                  <a:schemeClr val="bg1"/>
                </a:solidFill>
                <a:latin typeface="Arial" charset="0"/>
                <a:ea typeface="Arial" charset="0"/>
                <a:cs typeface="Arial" charset="0"/>
              </a:rPr>
              <a:t>Wisconsin, Michigan, Illinois</a:t>
            </a:r>
          </a:p>
        </p:txBody>
      </p:sp>
      <p:sp>
        <p:nvSpPr>
          <p:cNvPr id="2" name="TextBox 1">
            <a:extLst>
              <a:ext uri="{FF2B5EF4-FFF2-40B4-BE49-F238E27FC236}">
                <a16:creationId xmlns:a16="http://schemas.microsoft.com/office/drawing/2014/main" id="{C0232DE0-5BFD-1749-97FB-17CCA17C999E}"/>
              </a:ext>
            </a:extLst>
          </p:cNvPr>
          <p:cNvSpPr txBox="1"/>
          <p:nvPr/>
        </p:nvSpPr>
        <p:spPr>
          <a:xfrm>
            <a:off x="381841" y="6094789"/>
            <a:ext cx="7162803" cy="738664"/>
          </a:xfrm>
          <a:prstGeom prst="rect">
            <a:avLst/>
          </a:prstGeom>
          <a:noFill/>
        </p:spPr>
        <p:txBody>
          <a:bodyPr wrap="square" rtlCol="0">
            <a:spAutoFit/>
          </a:bodyPr>
          <a:lstStyle/>
          <a:p>
            <a:r>
              <a:rPr lang="en-US" sz="1400" dirty="0">
                <a:solidFill>
                  <a:schemeClr val="bg1"/>
                </a:solidFill>
              </a:rPr>
              <a:t>Langwig, Hoyt 2015 </a:t>
            </a:r>
            <a:r>
              <a:rPr lang="en-US" sz="1400" b="1" dirty="0">
                <a:solidFill>
                  <a:schemeClr val="bg1"/>
                </a:solidFill>
              </a:rPr>
              <a:t>EID</a:t>
            </a:r>
            <a:r>
              <a:rPr lang="en-US" sz="1400" dirty="0">
                <a:solidFill>
                  <a:schemeClr val="bg1"/>
                </a:solidFill>
              </a:rPr>
              <a:t>;  Hoyt, Langwig 2016 </a:t>
            </a:r>
            <a:r>
              <a:rPr lang="en-US" sz="1400" b="1" dirty="0">
                <a:solidFill>
                  <a:schemeClr val="bg1"/>
                </a:solidFill>
              </a:rPr>
              <a:t>Proc B</a:t>
            </a:r>
            <a:r>
              <a:rPr lang="en-US" sz="1400" dirty="0">
                <a:solidFill>
                  <a:schemeClr val="bg1"/>
                </a:solidFill>
              </a:rPr>
              <a:t>; Hoyt, Langwig 2018 </a:t>
            </a:r>
            <a:r>
              <a:rPr lang="en-US" sz="1400" b="1" dirty="0">
                <a:solidFill>
                  <a:schemeClr val="bg1"/>
                </a:solidFill>
              </a:rPr>
              <a:t>Nature</a:t>
            </a:r>
            <a:r>
              <a:rPr lang="en-US" sz="1400" dirty="0">
                <a:solidFill>
                  <a:schemeClr val="bg1"/>
                </a:solidFill>
              </a:rPr>
              <a:t>; Langwig, Hoyt 2017 </a:t>
            </a:r>
            <a:r>
              <a:rPr lang="en-US" sz="1400" b="1" dirty="0">
                <a:solidFill>
                  <a:schemeClr val="bg1"/>
                </a:solidFill>
              </a:rPr>
              <a:t>Phil Trans; </a:t>
            </a:r>
            <a:r>
              <a:rPr lang="en-US" sz="1400" dirty="0">
                <a:solidFill>
                  <a:schemeClr val="bg1"/>
                </a:solidFill>
              </a:rPr>
              <a:t>Hoyt, Langwig </a:t>
            </a:r>
            <a:r>
              <a:rPr lang="en-US" sz="1400" i="1" dirty="0">
                <a:solidFill>
                  <a:schemeClr val="bg1"/>
                </a:solidFill>
              </a:rPr>
              <a:t>2020 </a:t>
            </a:r>
            <a:r>
              <a:rPr lang="en-US" sz="1400" b="1" dirty="0">
                <a:solidFill>
                  <a:schemeClr val="bg1"/>
                </a:solidFill>
              </a:rPr>
              <a:t>PNAS; </a:t>
            </a:r>
            <a:r>
              <a:rPr lang="en-US" sz="1400" dirty="0">
                <a:solidFill>
                  <a:schemeClr val="bg1"/>
                </a:solidFill>
              </a:rPr>
              <a:t>Hoyt, Kilpatrick &amp; Langwig 2021 </a:t>
            </a:r>
            <a:r>
              <a:rPr lang="en-US" sz="1400" b="1" dirty="0">
                <a:solidFill>
                  <a:schemeClr val="bg1"/>
                </a:solidFill>
              </a:rPr>
              <a:t>Nature Reviews Micro</a:t>
            </a:r>
            <a:r>
              <a:rPr lang="en-US" sz="1400" dirty="0">
                <a:solidFill>
                  <a:schemeClr val="bg1"/>
                </a:solidFill>
              </a:rPr>
              <a:t>, Langwig 2021 </a:t>
            </a:r>
            <a:r>
              <a:rPr lang="en-US" sz="1400" b="1" dirty="0">
                <a:solidFill>
                  <a:schemeClr val="bg1"/>
                </a:solidFill>
              </a:rPr>
              <a:t>Jour.  Animal Ecology</a:t>
            </a:r>
          </a:p>
        </p:txBody>
      </p:sp>
      <p:sp>
        <p:nvSpPr>
          <p:cNvPr id="7" name="Content Placeholder 5">
            <a:extLst>
              <a:ext uri="{FF2B5EF4-FFF2-40B4-BE49-F238E27FC236}">
                <a16:creationId xmlns:a16="http://schemas.microsoft.com/office/drawing/2014/main" id="{DA861BFA-BE17-7F4D-B6ED-76C7E9792F97}"/>
              </a:ext>
            </a:extLst>
          </p:cNvPr>
          <p:cNvSpPr txBox="1">
            <a:spLocks/>
          </p:cNvSpPr>
          <p:nvPr/>
        </p:nvSpPr>
        <p:spPr>
          <a:xfrm>
            <a:off x="381841" y="2057400"/>
            <a:ext cx="5257802" cy="3913424"/>
          </a:xfrm>
          <a:prstGeom prst="rect">
            <a:avLst/>
          </a:prstGeom>
        </p:spPr>
        <p:txBody>
          <a:bodyPr/>
          <a:lstStyle>
            <a:lvl1pPr marL="171446" indent="-171446" algn="l" defTabSz="685783" rtl="0" eaLnBrk="1" latinLnBrk="0" hangingPunct="1">
              <a:lnSpc>
                <a:spcPct val="90000"/>
              </a:lnSpc>
              <a:spcBef>
                <a:spcPts val="751"/>
              </a:spcBef>
              <a:buFont typeface="Arial"/>
              <a:buChar char="•"/>
              <a:defRPr sz="2100" kern="1200">
                <a:solidFill>
                  <a:srgbClr val="2C3D50"/>
                </a:solidFill>
                <a:latin typeface="+mn-lt"/>
                <a:ea typeface="+mn-ea"/>
                <a:cs typeface="+mn-cs"/>
              </a:defRPr>
            </a:lvl1pPr>
            <a:lvl2pPr marL="514338" indent="-171446" algn="l" defTabSz="685783" rtl="0" eaLnBrk="1" latinLnBrk="0" hangingPunct="1">
              <a:lnSpc>
                <a:spcPct val="90000"/>
              </a:lnSpc>
              <a:spcBef>
                <a:spcPts val="375"/>
              </a:spcBef>
              <a:buFont typeface="Arial"/>
              <a:buChar char="•"/>
              <a:defRPr sz="1800" kern="1200">
                <a:solidFill>
                  <a:srgbClr val="E56A4A"/>
                </a:solidFill>
                <a:latin typeface="+mn-lt"/>
                <a:ea typeface="+mn-ea"/>
                <a:cs typeface="+mn-cs"/>
              </a:defRPr>
            </a:lvl2pPr>
            <a:lvl3pPr marL="857229" indent="-171446" algn="l" defTabSz="685783" rtl="0" eaLnBrk="1" latinLnBrk="0" hangingPunct="1">
              <a:lnSpc>
                <a:spcPct val="90000"/>
              </a:lnSpc>
              <a:spcBef>
                <a:spcPts val="375"/>
              </a:spcBef>
              <a:buFont typeface="Arial"/>
              <a:buChar char="•"/>
              <a:defRPr sz="1500" kern="1200">
                <a:solidFill>
                  <a:srgbClr val="E56A4A"/>
                </a:solidFill>
                <a:latin typeface="+mn-lt"/>
                <a:ea typeface="+mn-ea"/>
                <a:cs typeface="+mn-cs"/>
              </a:defRPr>
            </a:lvl3pPr>
            <a:lvl4pPr marL="1200121" indent="-171446" algn="l" defTabSz="685783" rtl="0" eaLnBrk="1" latinLnBrk="0" hangingPunct="1">
              <a:lnSpc>
                <a:spcPct val="90000"/>
              </a:lnSpc>
              <a:spcBef>
                <a:spcPts val="375"/>
              </a:spcBef>
              <a:buFont typeface="Arial"/>
              <a:buChar char="•"/>
              <a:defRPr sz="1351" kern="1200">
                <a:solidFill>
                  <a:srgbClr val="E56A4A"/>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1" kern="1200">
                <a:solidFill>
                  <a:srgbClr val="E56A4A"/>
                </a:solidFill>
                <a:latin typeface="+mn-lt"/>
                <a:ea typeface="+mn-ea"/>
                <a:cs typeface="+mn-cs"/>
              </a:defRPr>
            </a:lvl5pPr>
            <a:lvl6pPr marL="1885904"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9pPr>
          </a:lstStyle>
          <a:p>
            <a:pPr marL="0" indent="0">
              <a:buNone/>
            </a:pPr>
            <a:r>
              <a:rPr lang="en-US" sz="2400" dirty="0">
                <a:solidFill>
                  <a:schemeClr val="bg1"/>
                </a:solidFill>
              </a:rPr>
              <a:t>At 25-30 sites, at the beginning and end of hibernation, we:</a:t>
            </a:r>
          </a:p>
          <a:p>
            <a:r>
              <a:rPr lang="en-US" sz="1800" dirty="0">
                <a:solidFill>
                  <a:schemeClr val="bg1"/>
                </a:solidFill>
              </a:rPr>
              <a:t>Band</a:t>
            </a:r>
          </a:p>
          <a:p>
            <a:r>
              <a:rPr lang="en-US" sz="1800" dirty="0">
                <a:solidFill>
                  <a:schemeClr val="bg1"/>
                </a:solidFill>
              </a:rPr>
              <a:t>Collect fungal swabs</a:t>
            </a:r>
          </a:p>
          <a:p>
            <a:r>
              <a:rPr lang="en-US" sz="1800" dirty="0">
                <a:solidFill>
                  <a:schemeClr val="bg1"/>
                </a:solidFill>
              </a:rPr>
              <a:t>Collect standard measurements</a:t>
            </a:r>
          </a:p>
          <a:p>
            <a:r>
              <a:rPr lang="en-US" sz="1800" dirty="0">
                <a:solidFill>
                  <a:schemeClr val="bg1"/>
                </a:solidFill>
              </a:rPr>
              <a:t>Count sites</a:t>
            </a:r>
          </a:p>
          <a:p>
            <a:pPr algn="ctr"/>
            <a:endParaRPr lang="en-US" sz="2400" dirty="0"/>
          </a:p>
          <a:p>
            <a:endParaRPr lang="en-US" dirty="0"/>
          </a:p>
        </p:txBody>
      </p:sp>
    </p:spTree>
    <p:extLst>
      <p:ext uri="{BB962C8B-B14F-4D97-AF65-F5344CB8AC3E}">
        <p14:creationId xmlns:p14="http://schemas.microsoft.com/office/powerpoint/2010/main" val="2474664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t sampling">
            <a:extLst>
              <a:ext uri="{FF2B5EF4-FFF2-40B4-BE49-F238E27FC236}">
                <a16:creationId xmlns:a16="http://schemas.microsoft.com/office/drawing/2014/main" id="{FEE65CF8-858C-8549-91DC-8BA0B3AB95F6}"/>
              </a:ext>
            </a:extLst>
          </p:cNvPr>
          <p:cNvPicPr>
            <a:picLocks noChangeAspect="1"/>
          </p:cNvPicPr>
          <p:nvPr/>
        </p:nvPicPr>
        <p:blipFill>
          <a:blip r:embed="rId3"/>
          <a:stretch>
            <a:fillRect/>
          </a:stretch>
        </p:blipFill>
        <p:spPr>
          <a:xfrm>
            <a:off x="1524000" y="0"/>
            <a:ext cx="9144000" cy="6858000"/>
          </a:xfrm>
          <a:prstGeom prst="rect">
            <a:avLst/>
          </a:prstGeom>
        </p:spPr>
      </p:pic>
      <p:sp>
        <p:nvSpPr>
          <p:cNvPr id="2" name="Title 1">
            <a:extLst>
              <a:ext uri="{FF2B5EF4-FFF2-40B4-BE49-F238E27FC236}">
                <a16:creationId xmlns:a16="http://schemas.microsoft.com/office/drawing/2014/main" id="{CAB4124A-8DFB-5841-BF88-C1384D6CEF8A}"/>
              </a:ext>
            </a:extLst>
          </p:cNvPr>
          <p:cNvSpPr>
            <a:spLocks noGrp="1"/>
          </p:cNvSpPr>
          <p:nvPr>
            <p:ph type="title"/>
          </p:nvPr>
        </p:nvSpPr>
        <p:spPr>
          <a:xfrm>
            <a:off x="1904999" y="246514"/>
            <a:ext cx="7886700" cy="1325563"/>
          </a:xfrm>
          <a:noFill/>
        </p:spPr>
        <p:txBody>
          <a:bodyPr>
            <a:normAutofit/>
          </a:bodyPr>
          <a:lstStyle/>
          <a:p>
            <a:r>
              <a:rPr lang="en-US" sz="4800" dirty="0">
                <a:solidFill>
                  <a:schemeClr val="bg1"/>
                </a:solidFill>
              </a:rPr>
              <a:t>Methods:</a:t>
            </a:r>
          </a:p>
        </p:txBody>
      </p:sp>
      <p:sp>
        <p:nvSpPr>
          <p:cNvPr id="4" name="TextBox 3">
            <a:extLst>
              <a:ext uri="{FF2B5EF4-FFF2-40B4-BE49-F238E27FC236}">
                <a16:creationId xmlns:a16="http://schemas.microsoft.com/office/drawing/2014/main" id="{B6F62A6A-C224-794C-965D-50F4EBD56574}"/>
              </a:ext>
            </a:extLst>
          </p:cNvPr>
          <p:cNvSpPr txBox="1"/>
          <p:nvPr/>
        </p:nvSpPr>
        <p:spPr>
          <a:xfrm>
            <a:off x="1921967" y="2160410"/>
            <a:ext cx="3170139" cy="923330"/>
          </a:xfrm>
          <a:prstGeom prst="rect">
            <a:avLst/>
          </a:prstGeom>
          <a:noFill/>
        </p:spPr>
        <p:txBody>
          <a:bodyPr wrap="square" rtlCol="0">
            <a:spAutoFit/>
          </a:bodyPr>
          <a:lstStyle/>
          <a:p>
            <a:r>
              <a:rPr lang="en-US" dirty="0">
                <a:solidFill>
                  <a:schemeClr val="bg1"/>
                </a:solidFill>
              </a:rPr>
              <a:t>Swab for fungal loads</a:t>
            </a:r>
          </a:p>
          <a:p>
            <a:r>
              <a:rPr lang="en-US" dirty="0">
                <a:solidFill>
                  <a:schemeClr val="bg1"/>
                </a:solidFill>
              </a:rPr>
              <a:t>Measure roosting temperatures</a:t>
            </a:r>
          </a:p>
          <a:p>
            <a:r>
              <a:rPr lang="en-US" dirty="0">
                <a:solidFill>
                  <a:schemeClr val="bg1"/>
                </a:solidFill>
              </a:rPr>
              <a:t>Band for individual ID</a:t>
            </a:r>
          </a:p>
        </p:txBody>
      </p:sp>
      <p:sp>
        <p:nvSpPr>
          <p:cNvPr id="5" name="TextBox 4">
            <a:extLst>
              <a:ext uri="{FF2B5EF4-FFF2-40B4-BE49-F238E27FC236}">
                <a16:creationId xmlns:a16="http://schemas.microsoft.com/office/drawing/2014/main" id="{F7B37D4A-9A2C-D546-B9ED-00BB8AFDE2AD}"/>
              </a:ext>
            </a:extLst>
          </p:cNvPr>
          <p:cNvSpPr txBox="1"/>
          <p:nvPr/>
        </p:nvSpPr>
        <p:spPr>
          <a:xfrm>
            <a:off x="1905002" y="1728792"/>
            <a:ext cx="2650133" cy="553998"/>
          </a:xfrm>
          <a:prstGeom prst="rect">
            <a:avLst/>
          </a:prstGeom>
          <a:noFill/>
        </p:spPr>
        <p:txBody>
          <a:bodyPr wrap="square" rtlCol="0">
            <a:spAutoFit/>
          </a:bodyPr>
          <a:lstStyle/>
          <a:p>
            <a:r>
              <a:rPr lang="en-US" sz="3000" dirty="0">
                <a:solidFill>
                  <a:schemeClr val="bg1"/>
                </a:solidFill>
              </a:rPr>
              <a:t>NOVEMBER:</a:t>
            </a:r>
          </a:p>
        </p:txBody>
      </p:sp>
      <p:sp>
        <p:nvSpPr>
          <p:cNvPr id="6" name="TextBox 5">
            <a:extLst>
              <a:ext uri="{FF2B5EF4-FFF2-40B4-BE49-F238E27FC236}">
                <a16:creationId xmlns:a16="http://schemas.microsoft.com/office/drawing/2014/main" id="{F2AC1B54-26C2-A54B-BCD3-7B8448C20480}"/>
              </a:ext>
            </a:extLst>
          </p:cNvPr>
          <p:cNvSpPr txBox="1"/>
          <p:nvPr/>
        </p:nvSpPr>
        <p:spPr>
          <a:xfrm>
            <a:off x="1872754" y="4724400"/>
            <a:ext cx="3170139" cy="923330"/>
          </a:xfrm>
          <a:prstGeom prst="rect">
            <a:avLst/>
          </a:prstGeom>
          <a:noFill/>
        </p:spPr>
        <p:txBody>
          <a:bodyPr wrap="square" rtlCol="0">
            <a:spAutoFit/>
          </a:bodyPr>
          <a:lstStyle/>
          <a:p>
            <a:r>
              <a:rPr lang="en-US" dirty="0">
                <a:solidFill>
                  <a:schemeClr val="bg1"/>
                </a:solidFill>
              </a:rPr>
              <a:t>Swab for fungal loads</a:t>
            </a:r>
          </a:p>
          <a:p>
            <a:r>
              <a:rPr lang="en-US" dirty="0">
                <a:solidFill>
                  <a:schemeClr val="bg1"/>
                </a:solidFill>
              </a:rPr>
              <a:t>Measure roosting temperatures</a:t>
            </a:r>
          </a:p>
          <a:p>
            <a:r>
              <a:rPr lang="en-US" dirty="0">
                <a:solidFill>
                  <a:schemeClr val="bg1"/>
                </a:solidFill>
              </a:rPr>
              <a:t>Re-sight bands</a:t>
            </a:r>
          </a:p>
        </p:txBody>
      </p:sp>
      <p:sp>
        <p:nvSpPr>
          <p:cNvPr id="7" name="TextBox 6">
            <a:extLst>
              <a:ext uri="{FF2B5EF4-FFF2-40B4-BE49-F238E27FC236}">
                <a16:creationId xmlns:a16="http://schemas.microsoft.com/office/drawing/2014/main" id="{A3B62E51-909C-204C-B455-9BC9697101E0}"/>
              </a:ext>
            </a:extLst>
          </p:cNvPr>
          <p:cNvSpPr txBox="1"/>
          <p:nvPr/>
        </p:nvSpPr>
        <p:spPr>
          <a:xfrm>
            <a:off x="1872754" y="4291121"/>
            <a:ext cx="2289961" cy="553998"/>
          </a:xfrm>
          <a:prstGeom prst="rect">
            <a:avLst/>
          </a:prstGeom>
          <a:noFill/>
        </p:spPr>
        <p:txBody>
          <a:bodyPr wrap="square" rtlCol="0">
            <a:spAutoFit/>
          </a:bodyPr>
          <a:lstStyle/>
          <a:p>
            <a:r>
              <a:rPr lang="en-US" sz="3000" dirty="0">
                <a:solidFill>
                  <a:schemeClr val="bg1"/>
                </a:solidFill>
              </a:rPr>
              <a:t>MARCH:</a:t>
            </a:r>
          </a:p>
        </p:txBody>
      </p:sp>
      <p:cxnSp>
        <p:nvCxnSpPr>
          <p:cNvPr id="9" name="Straight Arrow Connector 8">
            <a:extLst>
              <a:ext uri="{FF2B5EF4-FFF2-40B4-BE49-F238E27FC236}">
                <a16:creationId xmlns:a16="http://schemas.microsoft.com/office/drawing/2014/main" id="{2A6408CA-2B09-6045-9E9F-111D83D3E9CE}"/>
              </a:ext>
            </a:extLst>
          </p:cNvPr>
          <p:cNvCxnSpPr/>
          <p:nvPr/>
        </p:nvCxnSpPr>
        <p:spPr>
          <a:xfrm>
            <a:off x="2667000" y="3429000"/>
            <a:ext cx="0" cy="685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6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9"/>
            <a:ext cx="7315200" cy="1154097"/>
          </a:xfrm>
        </p:spPr>
        <p:txBody>
          <a:bodyPr>
            <a:normAutofit fontScale="90000"/>
          </a:bodyPr>
          <a:lstStyle/>
          <a:p>
            <a:pPr algn="ctr"/>
            <a:r>
              <a:rPr lang="en-US" dirty="0">
                <a:solidFill>
                  <a:srgbClr val="E56A4A"/>
                </a:solidFill>
              </a:rPr>
              <a:t>Epidemic:</a:t>
            </a:r>
            <a:br>
              <a:rPr lang="en-US" dirty="0">
                <a:solidFill>
                  <a:srgbClr val="E56A4A"/>
                </a:solidFill>
              </a:rPr>
            </a:br>
            <a:r>
              <a:rPr lang="en-US" dirty="0">
                <a:solidFill>
                  <a:schemeClr val="accent1"/>
                </a:solidFill>
              </a:rPr>
              <a:t>Warmer temperatures causes more severe declines in little brown bats</a:t>
            </a:r>
          </a:p>
        </p:txBody>
      </p:sp>
      <p:sp>
        <p:nvSpPr>
          <p:cNvPr id="4" name="TextBox 3"/>
          <p:cNvSpPr txBox="1"/>
          <p:nvPr/>
        </p:nvSpPr>
        <p:spPr>
          <a:xfrm>
            <a:off x="2682233" y="6488668"/>
            <a:ext cx="3185167" cy="369332"/>
          </a:xfrm>
          <a:prstGeom prst="rect">
            <a:avLst/>
          </a:prstGeom>
          <a:noFill/>
        </p:spPr>
        <p:txBody>
          <a:bodyPr wrap="none" rtlCol="0">
            <a:spAutoFit/>
          </a:bodyPr>
          <a:lstStyle/>
          <a:p>
            <a:r>
              <a:rPr lang="en-US" dirty="0"/>
              <a:t>Langwig </a:t>
            </a:r>
            <a:r>
              <a:rPr lang="en-US" i="1" dirty="0"/>
              <a:t>et al</a:t>
            </a:r>
            <a:r>
              <a:rPr lang="en-US" dirty="0"/>
              <a:t>. 2012. Eco Letters. </a:t>
            </a:r>
          </a:p>
        </p:txBody>
      </p:sp>
      <p:pic>
        <p:nvPicPr>
          <p:cNvPr id="3" name="Picture 2" descr="Graph of temp and bat decline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9800" y="1230587"/>
            <a:ext cx="7772400" cy="5181600"/>
          </a:xfrm>
          <a:prstGeom prst="rect">
            <a:avLst/>
          </a:prstGeom>
        </p:spPr>
      </p:pic>
    </p:spTree>
    <p:extLst>
      <p:ext uri="{BB962C8B-B14F-4D97-AF65-F5344CB8AC3E}">
        <p14:creationId xmlns:p14="http://schemas.microsoft.com/office/powerpoint/2010/main" val="34620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p:cNvSpPr txBox="1"/>
          <p:nvPr/>
        </p:nvSpPr>
        <p:spPr>
          <a:xfrm>
            <a:off x="304800" y="55602"/>
            <a:ext cx="10363203" cy="584775"/>
          </a:xfrm>
          <a:prstGeom prst="rect">
            <a:avLst/>
          </a:prstGeom>
          <a:noFill/>
        </p:spPr>
        <p:txBody>
          <a:bodyPr wrap="square" rtlCol="0">
            <a:spAutoFit/>
          </a:bodyPr>
          <a:lstStyle/>
          <a:p>
            <a:pPr algn="ctr"/>
            <a:r>
              <a:rPr lang="en-US" sz="3200" dirty="0">
                <a:solidFill>
                  <a:srgbClr val="E56A4A"/>
                </a:solidFill>
              </a:rPr>
              <a:t>Epidemic</a:t>
            </a:r>
            <a:r>
              <a:rPr lang="en-US" sz="3200" dirty="0">
                <a:solidFill>
                  <a:srgbClr val="F67336"/>
                </a:solidFill>
              </a:rPr>
              <a:t>:</a:t>
            </a:r>
            <a:r>
              <a:rPr lang="en-US" sz="3200" dirty="0">
                <a:solidFill>
                  <a:schemeClr val="accent1"/>
                </a:solidFill>
              </a:rPr>
              <a:t> </a:t>
            </a:r>
            <a:r>
              <a:rPr lang="en-US" sz="3000" dirty="0">
                <a:solidFill>
                  <a:srgbClr val="2C3D50"/>
                </a:solidFill>
              </a:rPr>
              <a:t>Fungal growth rates increase with temperature</a:t>
            </a:r>
          </a:p>
        </p:txBody>
      </p:sp>
      <p:sp>
        <p:nvSpPr>
          <p:cNvPr id="4" name="TextBox 3">
            <a:extLst>
              <a:ext uri="{FF2B5EF4-FFF2-40B4-BE49-F238E27FC236}">
                <a16:creationId xmlns:a16="http://schemas.microsoft.com/office/drawing/2014/main" id="{CC514AAC-B3E8-8941-BEF3-469491D3DFA4}"/>
              </a:ext>
            </a:extLst>
          </p:cNvPr>
          <p:cNvSpPr txBox="1"/>
          <p:nvPr/>
        </p:nvSpPr>
        <p:spPr>
          <a:xfrm>
            <a:off x="6934200" y="6488668"/>
            <a:ext cx="2614818" cy="369332"/>
          </a:xfrm>
          <a:prstGeom prst="rect">
            <a:avLst/>
          </a:prstGeom>
          <a:noFill/>
        </p:spPr>
        <p:txBody>
          <a:bodyPr wrap="none" rtlCol="0">
            <a:spAutoFit/>
          </a:bodyPr>
          <a:lstStyle/>
          <a:p>
            <a:r>
              <a:rPr lang="en-US" dirty="0"/>
              <a:t>Hopkins 2021 Nat </a:t>
            </a:r>
            <a:r>
              <a:rPr lang="en-US" dirty="0" err="1"/>
              <a:t>Comm</a:t>
            </a:r>
            <a:endParaRPr lang="en-US" dirty="0"/>
          </a:p>
        </p:txBody>
      </p:sp>
      <p:pic>
        <p:nvPicPr>
          <p:cNvPr id="5" name="Picture 4">
            <a:extLst>
              <a:ext uri="{FF2B5EF4-FFF2-40B4-BE49-F238E27FC236}">
                <a16:creationId xmlns:a16="http://schemas.microsoft.com/office/drawing/2014/main" id="{3C750E29-81C0-6E4A-B4CC-10328E53559D}"/>
              </a:ext>
            </a:extLst>
          </p:cNvPr>
          <p:cNvPicPr>
            <a:picLocks noChangeAspect="1"/>
          </p:cNvPicPr>
          <p:nvPr/>
        </p:nvPicPr>
        <p:blipFill>
          <a:blip r:embed="rId3"/>
          <a:stretch>
            <a:fillRect/>
          </a:stretch>
        </p:blipFill>
        <p:spPr>
          <a:xfrm>
            <a:off x="10324362" y="152400"/>
            <a:ext cx="1701800" cy="1701800"/>
          </a:xfrm>
          <a:prstGeom prst="rect">
            <a:avLst/>
          </a:prstGeom>
        </p:spPr>
      </p:pic>
      <p:sp>
        <p:nvSpPr>
          <p:cNvPr id="6" name="TextBox 5">
            <a:extLst>
              <a:ext uri="{FF2B5EF4-FFF2-40B4-BE49-F238E27FC236}">
                <a16:creationId xmlns:a16="http://schemas.microsoft.com/office/drawing/2014/main" id="{7735E9B9-E895-D440-BE6A-1F7CF1437EA1}"/>
              </a:ext>
            </a:extLst>
          </p:cNvPr>
          <p:cNvSpPr txBox="1"/>
          <p:nvPr/>
        </p:nvSpPr>
        <p:spPr>
          <a:xfrm>
            <a:off x="9708948" y="1854202"/>
            <a:ext cx="2514600" cy="861774"/>
          </a:xfrm>
          <a:prstGeom prst="rect">
            <a:avLst/>
          </a:prstGeom>
          <a:noFill/>
        </p:spPr>
        <p:txBody>
          <a:bodyPr wrap="square" rtlCol="0">
            <a:spAutoFit/>
          </a:bodyPr>
          <a:lstStyle/>
          <a:p>
            <a:pPr algn="ctr"/>
            <a:r>
              <a:rPr lang="en-US" dirty="0"/>
              <a:t>Skylar Hopkins</a:t>
            </a:r>
          </a:p>
          <a:p>
            <a:pPr algn="ctr"/>
            <a:r>
              <a:rPr lang="en-US" sz="1600" dirty="0"/>
              <a:t>Former Post-doc </a:t>
            </a:r>
          </a:p>
          <a:p>
            <a:pPr algn="ctr"/>
            <a:r>
              <a:rPr lang="en-US" sz="1600" dirty="0"/>
              <a:t>(now </a:t>
            </a:r>
            <a:r>
              <a:rPr lang="en-US" sz="1600" dirty="0" err="1"/>
              <a:t>Asst</a:t>
            </a:r>
            <a:r>
              <a:rPr lang="en-US" sz="1600" dirty="0"/>
              <a:t> Prof at NC State)  </a:t>
            </a:r>
          </a:p>
        </p:txBody>
      </p:sp>
      <p:pic>
        <p:nvPicPr>
          <p:cNvPr id="2" name="Picture 1" descr="Graph of temp and fungal growth">
            <a:extLst>
              <a:ext uri="{FF2B5EF4-FFF2-40B4-BE49-F238E27FC236}">
                <a16:creationId xmlns:a16="http://schemas.microsoft.com/office/drawing/2014/main" id="{6FDB2D1D-373F-3849-8E17-54DE5CCD3D88}"/>
              </a:ext>
            </a:extLst>
          </p:cNvPr>
          <p:cNvPicPr>
            <a:picLocks noChangeAspect="1"/>
          </p:cNvPicPr>
          <p:nvPr/>
        </p:nvPicPr>
        <p:blipFill>
          <a:blip r:embed="rId4"/>
          <a:stretch>
            <a:fillRect/>
          </a:stretch>
        </p:blipFill>
        <p:spPr>
          <a:xfrm>
            <a:off x="2124504" y="826217"/>
            <a:ext cx="7276737" cy="5512458"/>
          </a:xfrm>
          <a:prstGeom prst="rect">
            <a:avLst/>
          </a:prstGeom>
        </p:spPr>
      </p:pic>
    </p:spTree>
    <p:extLst>
      <p:ext uri="{BB962C8B-B14F-4D97-AF65-F5344CB8AC3E}">
        <p14:creationId xmlns:p14="http://schemas.microsoft.com/office/powerpoint/2010/main" val="1215926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diagram of different colored lines&#10;&#10;">
            <a:extLst>
              <a:ext uri="{FF2B5EF4-FFF2-40B4-BE49-F238E27FC236}">
                <a16:creationId xmlns:a16="http://schemas.microsoft.com/office/drawing/2014/main" id="{567453AB-CD1C-5948-95CC-3B17DFA55943}"/>
              </a:ext>
            </a:extLst>
          </p:cNvPr>
          <p:cNvPicPr>
            <a:picLocks noChangeAspect="1"/>
          </p:cNvPicPr>
          <p:nvPr/>
        </p:nvPicPr>
        <p:blipFill>
          <a:blip r:embed="rId3"/>
          <a:stretch>
            <a:fillRect/>
          </a:stretch>
        </p:blipFill>
        <p:spPr>
          <a:xfrm>
            <a:off x="1905000" y="1066800"/>
            <a:ext cx="6954540" cy="5257800"/>
          </a:xfrm>
          <a:prstGeom prst="rect">
            <a:avLst/>
          </a:prstGeom>
        </p:spPr>
      </p:pic>
      <p:sp>
        <p:nvSpPr>
          <p:cNvPr id="7" name="TextBox 6"/>
          <p:cNvSpPr txBox="1"/>
          <p:nvPr/>
        </p:nvSpPr>
        <p:spPr>
          <a:xfrm>
            <a:off x="9282057" y="5261025"/>
            <a:ext cx="1272591" cy="1061829"/>
          </a:xfrm>
          <a:prstGeom prst="rect">
            <a:avLst/>
          </a:prstGeom>
          <a:noFill/>
        </p:spPr>
        <p:txBody>
          <a:bodyPr wrap="square" rtlCol="0">
            <a:spAutoFit/>
          </a:bodyPr>
          <a:lstStyle/>
          <a:p>
            <a:pPr algn="ctr"/>
            <a:r>
              <a:rPr lang="en-US" sz="2100" dirty="0"/>
              <a:t>74% </a:t>
            </a:r>
          </a:p>
          <a:p>
            <a:pPr algn="ctr"/>
            <a:r>
              <a:rPr lang="en-US" sz="2100" dirty="0"/>
              <a:t>predictive </a:t>
            </a:r>
          </a:p>
          <a:p>
            <a:pPr algn="ctr"/>
            <a:r>
              <a:rPr lang="en-US" sz="2100" dirty="0"/>
              <a:t>accuracy</a:t>
            </a:r>
          </a:p>
        </p:txBody>
      </p:sp>
      <p:sp>
        <p:nvSpPr>
          <p:cNvPr id="8" name="TextBox 7"/>
          <p:cNvSpPr txBox="1"/>
          <p:nvPr/>
        </p:nvSpPr>
        <p:spPr>
          <a:xfrm rot="350703">
            <a:off x="2801037" y="4310037"/>
            <a:ext cx="2331720" cy="300082"/>
          </a:xfrm>
          <a:prstGeom prst="rect">
            <a:avLst/>
          </a:prstGeom>
          <a:noFill/>
        </p:spPr>
        <p:txBody>
          <a:bodyPr wrap="square" rtlCol="0">
            <a:spAutoFit/>
          </a:bodyPr>
          <a:lstStyle/>
          <a:p>
            <a:pPr algn="ctr"/>
            <a:r>
              <a:rPr lang="en-US" sz="1350" dirty="0"/>
              <a:t>High early loads</a:t>
            </a:r>
          </a:p>
        </p:txBody>
      </p:sp>
      <p:sp>
        <p:nvSpPr>
          <p:cNvPr id="9" name="TextBox 8"/>
          <p:cNvSpPr txBox="1"/>
          <p:nvPr/>
        </p:nvSpPr>
        <p:spPr>
          <a:xfrm rot="2364446">
            <a:off x="4980555" y="3354443"/>
            <a:ext cx="2331720" cy="300082"/>
          </a:xfrm>
          <a:prstGeom prst="rect">
            <a:avLst/>
          </a:prstGeom>
          <a:noFill/>
        </p:spPr>
        <p:txBody>
          <a:bodyPr wrap="square" rtlCol="0">
            <a:spAutoFit/>
          </a:bodyPr>
          <a:lstStyle/>
          <a:p>
            <a:pPr algn="ctr"/>
            <a:r>
              <a:rPr lang="en-US" sz="1350" dirty="0"/>
              <a:t>Low early loads</a:t>
            </a:r>
          </a:p>
        </p:txBody>
      </p:sp>
      <p:sp>
        <p:nvSpPr>
          <p:cNvPr id="10" name="TextBox 9"/>
          <p:cNvSpPr txBox="1"/>
          <p:nvPr/>
        </p:nvSpPr>
        <p:spPr>
          <a:xfrm>
            <a:off x="9244902" y="1573342"/>
            <a:ext cx="1346901" cy="553998"/>
          </a:xfrm>
          <a:prstGeom prst="rect">
            <a:avLst/>
          </a:prstGeom>
          <a:noFill/>
        </p:spPr>
        <p:txBody>
          <a:bodyPr wrap="square" rtlCol="0">
            <a:spAutoFit/>
          </a:bodyPr>
          <a:lstStyle/>
          <a:p>
            <a:pPr algn="ctr"/>
            <a:r>
              <a:rPr lang="en-US" sz="1500" dirty="0"/>
              <a:t>N=214 </a:t>
            </a:r>
          </a:p>
          <a:p>
            <a:pPr algn="ctr"/>
            <a:r>
              <a:rPr lang="en-US" sz="1500" dirty="0"/>
              <a:t>banded bats</a:t>
            </a:r>
          </a:p>
        </p:txBody>
      </p:sp>
      <p:sp>
        <p:nvSpPr>
          <p:cNvPr id="12" name="TextBox 11">
            <a:extLst>
              <a:ext uri="{FF2B5EF4-FFF2-40B4-BE49-F238E27FC236}">
                <a16:creationId xmlns:a16="http://schemas.microsoft.com/office/drawing/2014/main" id="{612659D2-7EB0-7D47-8125-493CEDDDC1C5}"/>
              </a:ext>
            </a:extLst>
          </p:cNvPr>
          <p:cNvSpPr txBox="1"/>
          <p:nvPr/>
        </p:nvSpPr>
        <p:spPr>
          <a:xfrm>
            <a:off x="1556664" y="55602"/>
            <a:ext cx="9111339" cy="553998"/>
          </a:xfrm>
          <a:prstGeom prst="rect">
            <a:avLst/>
          </a:prstGeom>
          <a:noFill/>
        </p:spPr>
        <p:txBody>
          <a:bodyPr wrap="square" rtlCol="0">
            <a:spAutoFit/>
          </a:bodyPr>
          <a:lstStyle/>
          <a:p>
            <a:pPr algn="ctr"/>
            <a:r>
              <a:rPr lang="en-US" sz="3000" dirty="0">
                <a:solidFill>
                  <a:srgbClr val="2C3D50"/>
                </a:solidFill>
              </a:rPr>
              <a:t>Warmer temperatures decrease bat survival</a:t>
            </a:r>
          </a:p>
        </p:txBody>
      </p:sp>
      <p:sp>
        <p:nvSpPr>
          <p:cNvPr id="11" name="TextBox 10">
            <a:extLst>
              <a:ext uri="{FF2B5EF4-FFF2-40B4-BE49-F238E27FC236}">
                <a16:creationId xmlns:a16="http://schemas.microsoft.com/office/drawing/2014/main" id="{36F4943B-C934-D140-9726-FAAD97635343}"/>
              </a:ext>
            </a:extLst>
          </p:cNvPr>
          <p:cNvSpPr txBox="1"/>
          <p:nvPr/>
        </p:nvSpPr>
        <p:spPr>
          <a:xfrm>
            <a:off x="8035693" y="6502826"/>
            <a:ext cx="2614818" cy="369332"/>
          </a:xfrm>
          <a:prstGeom prst="rect">
            <a:avLst/>
          </a:prstGeom>
          <a:noFill/>
        </p:spPr>
        <p:txBody>
          <a:bodyPr wrap="none" rtlCol="0">
            <a:spAutoFit/>
          </a:bodyPr>
          <a:lstStyle/>
          <a:p>
            <a:r>
              <a:rPr lang="en-US" dirty="0"/>
              <a:t>Hopkins 2021 Nat </a:t>
            </a:r>
            <a:r>
              <a:rPr lang="en-US" dirty="0" err="1"/>
              <a:t>Comm</a:t>
            </a:r>
            <a:endParaRPr lang="en-US" dirty="0"/>
          </a:p>
        </p:txBody>
      </p:sp>
    </p:spTree>
    <p:extLst>
      <p:ext uri="{BB962C8B-B14F-4D97-AF65-F5344CB8AC3E}">
        <p14:creationId xmlns:p14="http://schemas.microsoft.com/office/powerpoint/2010/main" val="944277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1FAA9-9B1B-424C-2EA1-7DC6D53197DD}"/>
              </a:ext>
            </a:extLst>
          </p:cNvPr>
          <p:cNvSpPr>
            <a:spLocks noGrp="1"/>
          </p:cNvSpPr>
          <p:nvPr>
            <p:ph type="title"/>
          </p:nvPr>
        </p:nvSpPr>
        <p:spPr/>
        <p:txBody>
          <a:bodyPr/>
          <a:lstStyle/>
          <a:p>
            <a:pPr algn="ctr"/>
            <a:r>
              <a:rPr lang="en-US" dirty="0"/>
              <a:t>Check-in</a:t>
            </a:r>
          </a:p>
        </p:txBody>
      </p:sp>
      <p:sp>
        <p:nvSpPr>
          <p:cNvPr id="3" name="Content Placeholder 2">
            <a:extLst>
              <a:ext uri="{FF2B5EF4-FFF2-40B4-BE49-F238E27FC236}">
                <a16:creationId xmlns:a16="http://schemas.microsoft.com/office/drawing/2014/main" id="{0AFFEDBE-DB89-D6E2-7F48-341D6030617E}"/>
              </a:ext>
            </a:extLst>
          </p:cNvPr>
          <p:cNvSpPr>
            <a:spLocks noGrp="1"/>
          </p:cNvSpPr>
          <p:nvPr>
            <p:ph idx="1"/>
          </p:nvPr>
        </p:nvSpPr>
        <p:spPr/>
        <p:txBody>
          <a:bodyPr/>
          <a:lstStyle/>
          <a:p>
            <a:r>
              <a:rPr lang="en-US" dirty="0"/>
              <a:t>What questions do you still have about research question formulation? </a:t>
            </a:r>
          </a:p>
        </p:txBody>
      </p:sp>
    </p:spTree>
    <p:extLst>
      <p:ext uri="{BB962C8B-B14F-4D97-AF65-F5344CB8AC3E}">
        <p14:creationId xmlns:p14="http://schemas.microsoft.com/office/powerpoint/2010/main" val="1989282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t on a rock&#10;&#10;">
            <a:extLst>
              <a:ext uri="{FF2B5EF4-FFF2-40B4-BE49-F238E27FC236}">
                <a16:creationId xmlns:a16="http://schemas.microsoft.com/office/drawing/2014/main" id="{3EB3741D-B0A4-F546-9903-53B318D0E3F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24000" y="0"/>
            <a:ext cx="9144000" cy="6858000"/>
          </a:xfrm>
          <a:prstGeom prst="rect">
            <a:avLst/>
          </a:prstGeom>
        </p:spPr>
      </p:pic>
      <p:sp>
        <p:nvSpPr>
          <p:cNvPr id="2" name="Title 1">
            <a:extLst>
              <a:ext uri="{FF2B5EF4-FFF2-40B4-BE49-F238E27FC236}">
                <a16:creationId xmlns:a16="http://schemas.microsoft.com/office/drawing/2014/main" id="{A0013E6C-AD70-4348-AC5A-761456732B8E}"/>
              </a:ext>
            </a:extLst>
          </p:cNvPr>
          <p:cNvSpPr>
            <a:spLocks noGrp="1"/>
          </p:cNvSpPr>
          <p:nvPr>
            <p:ph type="title"/>
          </p:nvPr>
        </p:nvSpPr>
        <p:spPr>
          <a:xfrm>
            <a:off x="2286000" y="152403"/>
            <a:ext cx="7886700" cy="1325563"/>
          </a:xfrm>
          <a:noFill/>
        </p:spPr>
        <p:txBody>
          <a:bodyPr/>
          <a:lstStyle/>
          <a:p>
            <a:pPr algn="ctr"/>
            <a:r>
              <a:rPr lang="en-US" dirty="0">
                <a:solidFill>
                  <a:schemeClr val="bg1"/>
                </a:solidFill>
              </a:rPr>
              <a:t>How has temperature dependent survival modified bat thermal niches? </a:t>
            </a:r>
          </a:p>
        </p:txBody>
      </p:sp>
    </p:spTree>
    <p:extLst>
      <p:ext uri="{BB962C8B-B14F-4D97-AF65-F5344CB8AC3E}">
        <p14:creationId xmlns:p14="http://schemas.microsoft.com/office/powerpoint/2010/main" val="3186623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A graph showing  bat roosting temps"/>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38815" y="973809"/>
            <a:ext cx="8075933" cy="1521113"/>
          </a:xfrm>
          <a:prstGeom prst="rect">
            <a:avLst/>
          </a:prstGeom>
        </p:spPr>
      </p:pic>
      <p:sp>
        <p:nvSpPr>
          <p:cNvPr id="8" name="TextBox 7"/>
          <p:cNvSpPr txBox="1"/>
          <p:nvPr/>
        </p:nvSpPr>
        <p:spPr>
          <a:xfrm>
            <a:off x="2948683" y="-1053746"/>
            <a:ext cx="398105" cy="369332"/>
          </a:xfrm>
          <a:prstGeom prst="rect">
            <a:avLst/>
          </a:prstGeom>
          <a:noFill/>
        </p:spPr>
        <p:txBody>
          <a:bodyPr wrap="square" rtlCol="0">
            <a:spAutoFit/>
          </a:bodyPr>
          <a:lstStyle/>
          <a:p>
            <a:r>
              <a:rPr lang="en-US" dirty="0"/>
              <a:t>A</a:t>
            </a:r>
          </a:p>
        </p:txBody>
      </p:sp>
      <p:sp>
        <p:nvSpPr>
          <p:cNvPr id="53" name="TextBox 52"/>
          <p:cNvSpPr txBox="1"/>
          <p:nvPr/>
        </p:nvSpPr>
        <p:spPr>
          <a:xfrm>
            <a:off x="8717600" y="1259352"/>
            <a:ext cx="1383462" cy="369332"/>
          </a:xfrm>
          <a:prstGeom prst="rect">
            <a:avLst/>
          </a:prstGeom>
          <a:noFill/>
        </p:spPr>
        <p:txBody>
          <a:bodyPr wrap="square" rtlCol="0">
            <a:spAutoFit/>
          </a:bodyPr>
          <a:lstStyle/>
          <a:p>
            <a:pPr algn="r"/>
            <a:r>
              <a:rPr lang="en-US" dirty="0"/>
              <a:t>N = 6438</a:t>
            </a:r>
          </a:p>
        </p:txBody>
      </p:sp>
      <p:pic>
        <p:nvPicPr>
          <p:cNvPr id="9" name="Picture 8">
            <a:extLst>
              <a:ext uri="{FF2B5EF4-FFF2-40B4-BE49-F238E27FC236}">
                <a16:creationId xmlns:a16="http://schemas.microsoft.com/office/drawing/2014/main" id="{D42CE800-6539-E449-B9E1-207CB7CB66E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38815" y="2454916"/>
            <a:ext cx="8075933" cy="463609"/>
          </a:xfrm>
          <a:prstGeom prst="rect">
            <a:avLst/>
          </a:prstGeom>
        </p:spPr>
      </p:pic>
      <p:sp>
        <p:nvSpPr>
          <p:cNvPr id="6" name="TextBox 5">
            <a:extLst>
              <a:ext uri="{FF2B5EF4-FFF2-40B4-BE49-F238E27FC236}">
                <a16:creationId xmlns:a16="http://schemas.microsoft.com/office/drawing/2014/main" id="{E5810E47-EA09-824D-AFCF-AB8E3F6180A4}"/>
              </a:ext>
            </a:extLst>
          </p:cNvPr>
          <p:cNvSpPr txBox="1"/>
          <p:nvPr/>
        </p:nvSpPr>
        <p:spPr>
          <a:xfrm>
            <a:off x="1556664" y="55602"/>
            <a:ext cx="9111339" cy="1015663"/>
          </a:xfrm>
          <a:prstGeom prst="rect">
            <a:avLst/>
          </a:prstGeom>
          <a:noFill/>
        </p:spPr>
        <p:txBody>
          <a:bodyPr wrap="square" rtlCol="0">
            <a:spAutoFit/>
          </a:bodyPr>
          <a:lstStyle/>
          <a:p>
            <a:pPr algn="ctr"/>
            <a:r>
              <a:rPr lang="en-US" sz="3000" dirty="0">
                <a:solidFill>
                  <a:srgbClr val="E56A4A"/>
                </a:solidFill>
              </a:rPr>
              <a:t>Epidemic</a:t>
            </a:r>
            <a:r>
              <a:rPr lang="en-US" sz="3000" dirty="0">
                <a:solidFill>
                  <a:srgbClr val="2C3D50"/>
                </a:solidFill>
              </a:rPr>
              <a:t>: </a:t>
            </a:r>
          </a:p>
          <a:p>
            <a:pPr algn="ctr"/>
            <a:r>
              <a:rPr lang="en-US" sz="3000" dirty="0">
                <a:solidFill>
                  <a:srgbClr val="2C3D50"/>
                </a:solidFill>
              </a:rPr>
              <a:t>Filtering removes individuals from warmest roosts</a:t>
            </a:r>
          </a:p>
        </p:txBody>
      </p:sp>
    </p:spTree>
    <p:extLst>
      <p:ext uri="{BB962C8B-B14F-4D97-AF65-F5344CB8AC3E}">
        <p14:creationId xmlns:p14="http://schemas.microsoft.com/office/powerpoint/2010/main" val="2423893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A graph showing  bat roosting temps"/>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38815" y="973809"/>
            <a:ext cx="8075933" cy="1521113"/>
          </a:xfrm>
          <a:prstGeom prst="rect">
            <a:avLst/>
          </a:prstGeom>
        </p:spPr>
      </p:pic>
      <p:sp>
        <p:nvSpPr>
          <p:cNvPr id="8" name="TextBox 7"/>
          <p:cNvSpPr txBox="1"/>
          <p:nvPr/>
        </p:nvSpPr>
        <p:spPr>
          <a:xfrm>
            <a:off x="2948683" y="-1053746"/>
            <a:ext cx="398105" cy="369332"/>
          </a:xfrm>
          <a:prstGeom prst="rect">
            <a:avLst/>
          </a:prstGeom>
          <a:noFill/>
        </p:spPr>
        <p:txBody>
          <a:bodyPr wrap="square" rtlCol="0">
            <a:spAutoFit/>
          </a:bodyPr>
          <a:lstStyle/>
          <a:p>
            <a:r>
              <a:rPr lang="en-US" dirty="0"/>
              <a:t>A</a:t>
            </a:r>
          </a:p>
        </p:txBody>
      </p:sp>
      <p:sp>
        <p:nvSpPr>
          <p:cNvPr id="53" name="TextBox 52"/>
          <p:cNvSpPr txBox="1"/>
          <p:nvPr/>
        </p:nvSpPr>
        <p:spPr>
          <a:xfrm>
            <a:off x="8717600" y="1259352"/>
            <a:ext cx="1383462" cy="369332"/>
          </a:xfrm>
          <a:prstGeom prst="rect">
            <a:avLst/>
          </a:prstGeom>
          <a:noFill/>
        </p:spPr>
        <p:txBody>
          <a:bodyPr wrap="square" rtlCol="0">
            <a:spAutoFit/>
          </a:bodyPr>
          <a:lstStyle/>
          <a:p>
            <a:pPr algn="r"/>
            <a:r>
              <a:rPr lang="en-US" dirty="0"/>
              <a:t>N = 6438</a:t>
            </a:r>
          </a:p>
        </p:txBody>
      </p:sp>
      <p:pic>
        <p:nvPicPr>
          <p:cNvPr id="9" name="Picture 8">
            <a:extLst>
              <a:ext uri="{FF2B5EF4-FFF2-40B4-BE49-F238E27FC236}">
                <a16:creationId xmlns:a16="http://schemas.microsoft.com/office/drawing/2014/main" id="{D42CE800-6539-E449-B9E1-207CB7CB66E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38815" y="2454916"/>
            <a:ext cx="8075933" cy="463609"/>
          </a:xfrm>
          <a:prstGeom prst="rect">
            <a:avLst/>
          </a:prstGeom>
        </p:spPr>
      </p:pic>
      <p:pic>
        <p:nvPicPr>
          <p:cNvPr id="2" name="Picture 1" descr="A graph showing  bat roosting temps">
            <a:extLst>
              <a:ext uri="{FF2B5EF4-FFF2-40B4-BE49-F238E27FC236}">
                <a16:creationId xmlns:a16="http://schemas.microsoft.com/office/drawing/2014/main" id="{06B7A087-E229-D046-BBE3-26AE2525D94C}"/>
              </a:ext>
            </a:extLst>
          </p:cNvPr>
          <p:cNvPicPr>
            <a:picLocks noChangeAspect="1"/>
          </p:cNvPicPr>
          <p:nvPr/>
        </p:nvPicPr>
        <p:blipFill>
          <a:blip r:embed="rId5"/>
          <a:stretch>
            <a:fillRect/>
          </a:stretch>
        </p:blipFill>
        <p:spPr>
          <a:xfrm>
            <a:off x="1981200" y="4099884"/>
            <a:ext cx="8796770" cy="2072316"/>
          </a:xfrm>
          <a:prstGeom prst="rect">
            <a:avLst/>
          </a:prstGeom>
        </p:spPr>
      </p:pic>
      <p:cxnSp>
        <p:nvCxnSpPr>
          <p:cNvPr id="10" name="Straight Arrow Connector 9">
            <a:extLst>
              <a:ext uri="{FF2B5EF4-FFF2-40B4-BE49-F238E27FC236}">
                <a16:creationId xmlns:a16="http://schemas.microsoft.com/office/drawing/2014/main" id="{1200B417-728B-7A47-B471-FFD739C37A60}"/>
              </a:ext>
            </a:extLst>
          </p:cNvPr>
          <p:cNvCxnSpPr/>
          <p:nvPr/>
        </p:nvCxnSpPr>
        <p:spPr>
          <a:xfrm flipH="1">
            <a:off x="5081818" y="4540976"/>
            <a:ext cx="2487023"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DAC1B6-2EB1-764B-9B50-B6BA7F854CCC}"/>
              </a:ext>
            </a:extLst>
          </p:cNvPr>
          <p:cNvSpPr txBox="1"/>
          <p:nvPr/>
        </p:nvSpPr>
        <p:spPr>
          <a:xfrm>
            <a:off x="3076559" y="4359143"/>
            <a:ext cx="1990028" cy="369332"/>
          </a:xfrm>
          <a:prstGeom prst="rect">
            <a:avLst/>
          </a:prstGeom>
          <a:noFill/>
        </p:spPr>
        <p:txBody>
          <a:bodyPr wrap="square" rtlCol="0">
            <a:spAutoFit/>
          </a:bodyPr>
          <a:lstStyle/>
          <a:p>
            <a:pPr algn="r"/>
            <a:r>
              <a:rPr lang="en-US" dirty="0"/>
              <a:t>Distribution shift</a:t>
            </a:r>
          </a:p>
        </p:txBody>
      </p:sp>
      <p:sp>
        <p:nvSpPr>
          <p:cNvPr id="12" name="TextBox 11">
            <a:extLst>
              <a:ext uri="{FF2B5EF4-FFF2-40B4-BE49-F238E27FC236}">
                <a16:creationId xmlns:a16="http://schemas.microsoft.com/office/drawing/2014/main" id="{5E31806A-2550-B34A-8896-A56816E9C084}"/>
              </a:ext>
            </a:extLst>
          </p:cNvPr>
          <p:cNvSpPr txBox="1"/>
          <p:nvPr/>
        </p:nvSpPr>
        <p:spPr>
          <a:xfrm>
            <a:off x="8287168" y="4621750"/>
            <a:ext cx="1923632" cy="646331"/>
          </a:xfrm>
          <a:prstGeom prst="rect">
            <a:avLst/>
          </a:prstGeom>
          <a:noFill/>
        </p:spPr>
        <p:txBody>
          <a:bodyPr wrap="square" rtlCol="0">
            <a:spAutoFit/>
          </a:bodyPr>
          <a:lstStyle/>
          <a:p>
            <a:pPr algn="ctr"/>
            <a:r>
              <a:rPr lang="en-US" dirty="0">
                <a:solidFill>
                  <a:srgbClr val="D59793"/>
                </a:solidFill>
              </a:rPr>
              <a:t>Ecological traps</a:t>
            </a:r>
          </a:p>
          <a:p>
            <a:pPr algn="ctr"/>
            <a:r>
              <a:rPr lang="en-US" dirty="0">
                <a:solidFill>
                  <a:srgbClr val="D59793"/>
                </a:solidFill>
              </a:rPr>
              <a:t>or sinks</a:t>
            </a:r>
          </a:p>
        </p:txBody>
      </p:sp>
      <p:sp>
        <p:nvSpPr>
          <p:cNvPr id="13" name="Oval 12">
            <a:extLst>
              <a:ext uri="{FF2B5EF4-FFF2-40B4-BE49-F238E27FC236}">
                <a16:creationId xmlns:a16="http://schemas.microsoft.com/office/drawing/2014/main" id="{F118BAB3-CB99-454E-B8B7-E8D56F1F7614}"/>
              </a:ext>
            </a:extLst>
          </p:cNvPr>
          <p:cNvSpPr/>
          <p:nvPr/>
        </p:nvSpPr>
        <p:spPr>
          <a:xfrm>
            <a:off x="6364102" y="4553081"/>
            <a:ext cx="2009980" cy="1095313"/>
          </a:xfrm>
          <a:prstGeom prst="ellipse">
            <a:avLst/>
          </a:prstGeom>
          <a:noFill/>
          <a:ln w="44450">
            <a:solidFill>
              <a:srgbClr val="D597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a:extLst>
              <a:ext uri="{FF2B5EF4-FFF2-40B4-BE49-F238E27FC236}">
                <a16:creationId xmlns:a16="http://schemas.microsoft.com/office/drawing/2014/main" id="{FC9C34BB-9D71-AE46-A284-5AE9007A9FA3}"/>
              </a:ext>
            </a:extLst>
          </p:cNvPr>
          <p:cNvSpPr txBox="1"/>
          <p:nvPr/>
        </p:nvSpPr>
        <p:spPr>
          <a:xfrm>
            <a:off x="1556664" y="55602"/>
            <a:ext cx="9111339" cy="1015663"/>
          </a:xfrm>
          <a:prstGeom prst="rect">
            <a:avLst/>
          </a:prstGeom>
          <a:noFill/>
        </p:spPr>
        <p:txBody>
          <a:bodyPr wrap="square" rtlCol="0">
            <a:spAutoFit/>
          </a:bodyPr>
          <a:lstStyle/>
          <a:p>
            <a:pPr algn="ctr"/>
            <a:r>
              <a:rPr lang="en-US" sz="3000" dirty="0">
                <a:solidFill>
                  <a:srgbClr val="E56A4A"/>
                </a:solidFill>
              </a:rPr>
              <a:t>Epidemic</a:t>
            </a:r>
            <a:r>
              <a:rPr lang="en-US" sz="3000" dirty="0">
                <a:solidFill>
                  <a:srgbClr val="2C3D50"/>
                </a:solidFill>
              </a:rPr>
              <a:t>: </a:t>
            </a:r>
          </a:p>
          <a:p>
            <a:pPr algn="ctr"/>
            <a:r>
              <a:rPr lang="en-US" sz="3000" dirty="0">
                <a:solidFill>
                  <a:srgbClr val="2C3D50"/>
                </a:solidFill>
              </a:rPr>
              <a:t>Filtering removes individuals from warmest roosts</a:t>
            </a:r>
          </a:p>
        </p:txBody>
      </p:sp>
    </p:spTree>
    <p:extLst>
      <p:ext uri="{BB962C8B-B14F-4D97-AF65-F5344CB8AC3E}">
        <p14:creationId xmlns:p14="http://schemas.microsoft.com/office/powerpoint/2010/main" val="142293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DDDD35-9A7E-A045-AF10-7202B0EEEB54}"/>
              </a:ext>
              <a:ext uri="{C183D7F6-B498-43B3-948B-1728B52AA6E4}">
                <adec:decorative xmlns:adec="http://schemas.microsoft.com/office/drawing/2017/decorative" val="1"/>
              </a:ext>
            </a:extLst>
          </p:cNvPr>
          <p:cNvGrpSpPr/>
          <p:nvPr/>
        </p:nvGrpSpPr>
        <p:grpSpPr>
          <a:xfrm>
            <a:off x="6705603" y="2743200"/>
            <a:ext cx="3493375" cy="1768660"/>
            <a:chOff x="2502226" y="4200049"/>
            <a:chExt cx="3493375" cy="1768660"/>
          </a:xfrm>
        </p:grpSpPr>
        <p:sp>
          <p:nvSpPr>
            <p:cNvPr id="132" name="Freeform 131">
              <a:extLst>
                <a:ext uri="{FF2B5EF4-FFF2-40B4-BE49-F238E27FC236}">
                  <a16:creationId xmlns:a16="http://schemas.microsoft.com/office/drawing/2014/main" id="{35526C6F-1B9F-7B48-984E-6CA3D7268C68}"/>
                </a:ext>
              </a:extLst>
            </p:cNvPr>
            <p:cNvSpPr/>
            <p:nvPr/>
          </p:nvSpPr>
          <p:spPr>
            <a:xfrm>
              <a:off x="2502226" y="4200049"/>
              <a:ext cx="3447847" cy="362469"/>
            </a:xfrm>
            <a:custGeom>
              <a:avLst/>
              <a:gdLst>
                <a:gd name="connsiteX0" fmla="*/ 109032 w 5291916"/>
                <a:gd name="connsiteY0" fmla="*/ 123322 h 519598"/>
                <a:gd name="connsiteX1" fmla="*/ 474792 w 5291916"/>
                <a:gd name="connsiteY1" fmla="*/ 351922 h 519598"/>
                <a:gd name="connsiteX2" fmla="*/ 1038672 w 5291916"/>
                <a:gd name="connsiteY2" fmla="*/ 443362 h 519598"/>
                <a:gd name="connsiteX3" fmla="*/ 1831152 w 5291916"/>
                <a:gd name="connsiteY3" fmla="*/ 306202 h 519598"/>
                <a:gd name="connsiteX4" fmla="*/ 2715072 w 5291916"/>
                <a:gd name="connsiteY4" fmla="*/ 199522 h 519598"/>
                <a:gd name="connsiteX5" fmla="*/ 3736152 w 5291916"/>
                <a:gd name="connsiteY5" fmla="*/ 321442 h 519598"/>
                <a:gd name="connsiteX6" fmla="*/ 4208592 w 5291916"/>
                <a:gd name="connsiteY6" fmla="*/ 519562 h 519598"/>
                <a:gd name="connsiteX7" fmla="*/ 4787712 w 5291916"/>
                <a:gd name="connsiteY7" fmla="*/ 336682 h 519598"/>
                <a:gd name="connsiteX8" fmla="*/ 5168712 w 5291916"/>
                <a:gd name="connsiteY8" fmla="*/ 184282 h 519598"/>
                <a:gd name="connsiteX9" fmla="*/ 2516952 w 5291916"/>
                <a:gd name="connsiteY9" fmla="*/ 1402 h 519598"/>
                <a:gd name="connsiteX10" fmla="*/ 109032 w 5291916"/>
                <a:gd name="connsiteY10" fmla="*/ 123322 h 51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1916" h="519598">
                  <a:moveTo>
                    <a:pt x="109032" y="123322"/>
                  </a:moveTo>
                  <a:cubicBezTo>
                    <a:pt x="-231328" y="181742"/>
                    <a:pt x="319852" y="298582"/>
                    <a:pt x="474792" y="351922"/>
                  </a:cubicBezTo>
                  <a:cubicBezTo>
                    <a:pt x="629732" y="405262"/>
                    <a:pt x="812612" y="450982"/>
                    <a:pt x="1038672" y="443362"/>
                  </a:cubicBezTo>
                  <a:cubicBezTo>
                    <a:pt x="1264732" y="435742"/>
                    <a:pt x="1551752" y="346842"/>
                    <a:pt x="1831152" y="306202"/>
                  </a:cubicBezTo>
                  <a:cubicBezTo>
                    <a:pt x="2110552" y="265562"/>
                    <a:pt x="2397572" y="196982"/>
                    <a:pt x="2715072" y="199522"/>
                  </a:cubicBezTo>
                  <a:cubicBezTo>
                    <a:pt x="3032572" y="202062"/>
                    <a:pt x="3487232" y="268102"/>
                    <a:pt x="3736152" y="321442"/>
                  </a:cubicBezTo>
                  <a:cubicBezTo>
                    <a:pt x="3985072" y="374782"/>
                    <a:pt x="4033332" y="517022"/>
                    <a:pt x="4208592" y="519562"/>
                  </a:cubicBezTo>
                  <a:cubicBezTo>
                    <a:pt x="4383852" y="522102"/>
                    <a:pt x="4627692" y="392562"/>
                    <a:pt x="4787712" y="336682"/>
                  </a:cubicBezTo>
                  <a:cubicBezTo>
                    <a:pt x="4947732" y="280802"/>
                    <a:pt x="5547172" y="240162"/>
                    <a:pt x="5168712" y="184282"/>
                  </a:cubicBezTo>
                  <a:cubicBezTo>
                    <a:pt x="4790252" y="128402"/>
                    <a:pt x="3352612" y="14102"/>
                    <a:pt x="2516952" y="1402"/>
                  </a:cubicBezTo>
                  <a:cubicBezTo>
                    <a:pt x="1681292" y="-11298"/>
                    <a:pt x="449392" y="64902"/>
                    <a:pt x="109032" y="123322"/>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C3D50"/>
                </a:solidFill>
              </a:endParaRPr>
            </a:p>
          </p:txBody>
        </p:sp>
        <p:grpSp>
          <p:nvGrpSpPr>
            <p:cNvPr id="133" name="Group 132">
              <a:extLst>
                <a:ext uri="{FF2B5EF4-FFF2-40B4-BE49-F238E27FC236}">
                  <a16:creationId xmlns:a16="http://schemas.microsoft.com/office/drawing/2014/main" id="{070D0681-ADBF-434D-BF27-368F65415643}"/>
                </a:ext>
              </a:extLst>
            </p:cNvPr>
            <p:cNvGrpSpPr/>
            <p:nvPr/>
          </p:nvGrpSpPr>
          <p:grpSpPr>
            <a:xfrm rot="21382307">
              <a:off x="5009878" y="4358913"/>
              <a:ext cx="621430" cy="783187"/>
              <a:chOff x="3985127" y="91607"/>
              <a:chExt cx="4366993" cy="5917821"/>
            </a:xfrm>
          </p:grpSpPr>
          <p:sp>
            <p:nvSpPr>
              <p:cNvPr id="154" name="Freeform 153">
                <a:extLst>
                  <a:ext uri="{FF2B5EF4-FFF2-40B4-BE49-F238E27FC236}">
                    <a16:creationId xmlns:a16="http://schemas.microsoft.com/office/drawing/2014/main" id="{53DB4E0E-42C8-5948-971B-E1D0D57C1D2F}"/>
                  </a:ext>
                </a:extLst>
              </p:cNvPr>
              <p:cNvSpPr/>
              <p:nvPr/>
            </p:nvSpPr>
            <p:spPr>
              <a:xfrm>
                <a:off x="6974771" y="91607"/>
                <a:ext cx="492907" cy="932605"/>
              </a:xfrm>
              <a:custGeom>
                <a:avLst/>
                <a:gdLst>
                  <a:gd name="connsiteX0" fmla="*/ 460 w 492907"/>
                  <a:gd name="connsiteY0" fmla="*/ 563585 h 932605"/>
                  <a:gd name="connsiteX1" fmla="*/ 117691 w 492907"/>
                  <a:gd name="connsiteY1" fmla="*/ 106385 h 932605"/>
                  <a:gd name="connsiteX2" fmla="*/ 188029 w 492907"/>
                  <a:gd name="connsiteY2" fmla="*/ 235339 h 932605"/>
                  <a:gd name="connsiteX3" fmla="*/ 305260 w 492907"/>
                  <a:gd name="connsiteY3" fmla="*/ 877 h 932605"/>
                  <a:gd name="connsiteX4" fmla="*/ 305260 w 492907"/>
                  <a:gd name="connsiteY4" fmla="*/ 153277 h 932605"/>
                  <a:gd name="connsiteX5" fmla="*/ 492829 w 492907"/>
                  <a:gd name="connsiteY5" fmla="*/ 94662 h 932605"/>
                  <a:gd name="connsiteX6" fmla="*/ 328706 w 492907"/>
                  <a:gd name="connsiteY6" fmla="*/ 493247 h 932605"/>
                  <a:gd name="connsiteX7" fmla="*/ 340429 w 492907"/>
                  <a:gd name="connsiteY7" fmla="*/ 927000 h 932605"/>
                  <a:gd name="connsiteX8" fmla="*/ 164583 w 492907"/>
                  <a:gd name="connsiteY8" fmla="*/ 727708 h 932605"/>
                  <a:gd name="connsiteX9" fmla="*/ 460 w 492907"/>
                  <a:gd name="connsiteY9" fmla="*/ 563585 h 93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907" h="932605">
                    <a:moveTo>
                      <a:pt x="460" y="563585"/>
                    </a:moveTo>
                    <a:cubicBezTo>
                      <a:pt x="-7355" y="460031"/>
                      <a:pt x="86430" y="161093"/>
                      <a:pt x="117691" y="106385"/>
                    </a:cubicBezTo>
                    <a:cubicBezTo>
                      <a:pt x="148952" y="51677"/>
                      <a:pt x="156768" y="252924"/>
                      <a:pt x="188029" y="235339"/>
                    </a:cubicBezTo>
                    <a:cubicBezTo>
                      <a:pt x="219290" y="217754"/>
                      <a:pt x="285721" y="14554"/>
                      <a:pt x="305260" y="877"/>
                    </a:cubicBezTo>
                    <a:cubicBezTo>
                      <a:pt x="324799" y="-12800"/>
                      <a:pt x="273999" y="137646"/>
                      <a:pt x="305260" y="153277"/>
                    </a:cubicBezTo>
                    <a:cubicBezTo>
                      <a:pt x="336522" y="168908"/>
                      <a:pt x="488921" y="38000"/>
                      <a:pt x="492829" y="94662"/>
                    </a:cubicBezTo>
                    <a:cubicBezTo>
                      <a:pt x="496737" y="151324"/>
                      <a:pt x="354106" y="354524"/>
                      <a:pt x="328706" y="493247"/>
                    </a:cubicBezTo>
                    <a:cubicBezTo>
                      <a:pt x="303306" y="631970"/>
                      <a:pt x="367783" y="887923"/>
                      <a:pt x="340429" y="927000"/>
                    </a:cubicBezTo>
                    <a:cubicBezTo>
                      <a:pt x="313075" y="966077"/>
                      <a:pt x="217337" y="790231"/>
                      <a:pt x="164583" y="727708"/>
                    </a:cubicBezTo>
                    <a:cubicBezTo>
                      <a:pt x="111829" y="665185"/>
                      <a:pt x="8275" y="667139"/>
                      <a:pt x="460" y="56358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55" name="Freeform 154">
                <a:extLst>
                  <a:ext uri="{FF2B5EF4-FFF2-40B4-BE49-F238E27FC236}">
                    <a16:creationId xmlns:a16="http://schemas.microsoft.com/office/drawing/2014/main" id="{C4F3BBEE-4214-CA4F-8644-A13D67CD0AC3}"/>
                  </a:ext>
                </a:extLst>
              </p:cNvPr>
              <p:cNvSpPr/>
              <p:nvPr/>
            </p:nvSpPr>
            <p:spPr>
              <a:xfrm flipH="1">
                <a:off x="5602534" y="299155"/>
                <a:ext cx="492907" cy="932605"/>
              </a:xfrm>
              <a:custGeom>
                <a:avLst/>
                <a:gdLst>
                  <a:gd name="connsiteX0" fmla="*/ 460 w 492907"/>
                  <a:gd name="connsiteY0" fmla="*/ 563585 h 932605"/>
                  <a:gd name="connsiteX1" fmla="*/ 117691 w 492907"/>
                  <a:gd name="connsiteY1" fmla="*/ 106385 h 932605"/>
                  <a:gd name="connsiteX2" fmla="*/ 188029 w 492907"/>
                  <a:gd name="connsiteY2" fmla="*/ 235339 h 932605"/>
                  <a:gd name="connsiteX3" fmla="*/ 305260 w 492907"/>
                  <a:gd name="connsiteY3" fmla="*/ 877 h 932605"/>
                  <a:gd name="connsiteX4" fmla="*/ 305260 w 492907"/>
                  <a:gd name="connsiteY4" fmla="*/ 153277 h 932605"/>
                  <a:gd name="connsiteX5" fmla="*/ 492829 w 492907"/>
                  <a:gd name="connsiteY5" fmla="*/ 94662 h 932605"/>
                  <a:gd name="connsiteX6" fmla="*/ 328706 w 492907"/>
                  <a:gd name="connsiteY6" fmla="*/ 493247 h 932605"/>
                  <a:gd name="connsiteX7" fmla="*/ 340429 w 492907"/>
                  <a:gd name="connsiteY7" fmla="*/ 927000 h 932605"/>
                  <a:gd name="connsiteX8" fmla="*/ 164583 w 492907"/>
                  <a:gd name="connsiteY8" fmla="*/ 727708 h 932605"/>
                  <a:gd name="connsiteX9" fmla="*/ 460 w 492907"/>
                  <a:gd name="connsiteY9" fmla="*/ 563585 h 93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907" h="932605">
                    <a:moveTo>
                      <a:pt x="460" y="563585"/>
                    </a:moveTo>
                    <a:cubicBezTo>
                      <a:pt x="-7355" y="460031"/>
                      <a:pt x="86430" y="161093"/>
                      <a:pt x="117691" y="106385"/>
                    </a:cubicBezTo>
                    <a:cubicBezTo>
                      <a:pt x="148952" y="51677"/>
                      <a:pt x="156768" y="252924"/>
                      <a:pt x="188029" y="235339"/>
                    </a:cubicBezTo>
                    <a:cubicBezTo>
                      <a:pt x="219290" y="217754"/>
                      <a:pt x="285721" y="14554"/>
                      <a:pt x="305260" y="877"/>
                    </a:cubicBezTo>
                    <a:cubicBezTo>
                      <a:pt x="324799" y="-12800"/>
                      <a:pt x="273999" y="137646"/>
                      <a:pt x="305260" y="153277"/>
                    </a:cubicBezTo>
                    <a:cubicBezTo>
                      <a:pt x="336522" y="168908"/>
                      <a:pt x="488921" y="38000"/>
                      <a:pt x="492829" y="94662"/>
                    </a:cubicBezTo>
                    <a:cubicBezTo>
                      <a:pt x="496737" y="151324"/>
                      <a:pt x="354106" y="354524"/>
                      <a:pt x="328706" y="493247"/>
                    </a:cubicBezTo>
                    <a:cubicBezTo>
                      <a:pt x="303306" y="631970"/>
                      <a:pt x="367783" y="887923"/>
                      <a:pt x="340429" y="927000"/>
                    </a:cubicBezTo>
                    <a:cubicBezTo>
                      <a:pt x="313075" y="966077"/>
                      <a:pt x="217337" y="790231"/>
                      <a:pt x="164583" y="727708"/>
                    </a:cubicBezTo>
                    <a:cubicBezTo>
                      <a:pt x="111829" y="665185"/>
                      <a:pt x="8275" y="667139"/>
                      <a:pt x="460" y="56358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56" name="Freeform 155">
                <a:extLst>
                  <a:ext uri="{FF2B5EF4-FFF2-40B4-BE49-F238E27FC236}">
                    <a16:creationId xmlns:a16="http://schemas.microsoft.com/office/drawing/2014/main" id="{ED281C9C-9448-9D4F-8774-29D8CA5B7702}"/>
                  </a:ext>
                </a:extLst>
              </p:cNvPr>
              <p:cNvSpPr/>
              <p:nvPr/>
            </p:nvSpPr>
            <p:spPr>
              <a:xfrm>
                <a:off x="4580206" y="589002"/>
                <a:ext cx="3453451" cy="5130579"/>
              </a:xfrm>
              <a:custGeom>
                <a:avLst/>
                <a:gdLst>
                  <a:gd name="connsiteX0" fmla="*/ 2406748 w 3453451"/>
                  <a:gd name="connsiteY0" fmla="*/ 54467 h 5130579"/>
                  <a:gd name="connsiteX1" fmla="*/ 2055056 w 3453451"/>
                  <a:gd name="connsiteY1" fmla="*/ 7575 h 5130579"/>
                  <a:gd name="connsiteX2" fmla="*/ 1808871 w 3453451"/>
                  <a:gd name="connsiteY2" fmla="*/ 66190 h 5130579"/>
                  <a:gd name="connsiteX3" fmla="*/ 1093763 w 3453451"/>
                  <a:gd name="connsiteY3" fmla="*/ 605452 h 5130579"/>
                  <a:gd name="connsiteX4" fmla="*/ 343486 w 3453451"/>
                  <a:gd name="connsiteY4" fmla="*/ 1590190 h 5130579"/>
                  <a:gd name="connsiteX5" fmla="*/ 62132 w 3453451"/>
                  <a:gd name="connsiteY5" fmla="*/ 2750775 h 5130579"/>
                  <a:gd name="connsiteX6" fmla="*/ 26963 w 3453451"/>
                  <a:gd name="connsiteY6" fmla="*/ 3723790 h 5130579"/>
                  <a:gd name="connsiteX7" fmla="*/ 390379 w 3453451"/>
                  <a:gd name="connsiteY7" fmla="*/ 4509236 h 5130579"/>
                  <a:gd name="connsiteX8" fmla="*/ 894471 w 3453451"/>
                  <a:gd name="connsiteY8" fmla="*/ 4942990 h 5130579"/>
                  <a:gd name="connsiteX9" fmla="*/ 976532 w 3453451"/>
                  <a:gd name="connsiteY9" fmla="*/ 5095390 h 5130579"/>
                  <a:gd name="connsiteX10" fmla="*/ 1093763 w 3453451"/>
                  <a:gd name="connsiteY10" fmla="*/ 4966436 h 5130579"/>
                  <a:gd name="connsiteX11" fmla="*/ 1269609 w 3453451"/>
                  <a:gd name="connsiteY11" fmla="*/ 5107113 h 5130579"/>
                  <a:gd name="connsiteX12" fmla="*/ 1328225 w 3453451"/>
                  <a:gd name="connsiteY12" fmla="*/ 4989882 h 5130579"/>
                  <a:gd name="connsiteX13" fmla="*/ 1715086 w 3453451"/>
                  <a:gd name="connsiteY13" fmla="*/ 5130559 h 5130579"/>
                  <a:gd name="connsiteX14" fmla="*/ 1726809 w 3453451"/>
                  <a:gd name="connsiteY14" fmla="*/ 4978159 h 5130579"/>
                  <a:gd name="connsiteX15" fmla="*/ 2137117 w 3453451"/>
                  <a:gd name="connsiteY15" fmla="*/ 4931267 h 5130579"/>
                  <a:gd name="connsiteX16" fmla="*/ 2805332 w 3453451"/>
                  <a:gd name="connsiteY16" fmla="*/ 4591298 h 5130579"/>
                  <a:gd name="connsiteX17" fmla="*/ 3250809 w 3453451"/>
                  <a:gd name="connsiteY17" fmla="*/ 3700344 h 5130579"/>
                  <a:gd name="connsiteX18" fmla="*/ 3426656 w 3453451"/>
                  <a:gd name="connsiteY18" fmla="*/ 2340467 h 5130579"/>
                  <a:gd name="connsiteX19" fmla="*/ 3438379 w 3453451"/>
                  <a:gd name="connsiteY19" fmla="*/ 1742590 h 5130579"/>
                  <a:gd name="connsiteX20" fmla="*/ 3285979 w 3453451"/>
                  <a:gd name="connsiteY20" fmla="*/ 1097821 h 5130579"/>
                  <a:gd name="connsiteX21" fmla="*/ 2981179 w 3453451"/>
                  <a:gd name="connsiteY21" fmla="*/ 605452 h 5130579"/>
                  <a:gd name="connsiteX22" fmla="*/ 2699825 w 3453451"/>
                  <a:gd name="connsiteY22" fmla="*/ 288929 h 5130579"/>
                  <a:gd name="connsiteX23" fmla="*/ 2406748 w 3453451"/>
                  <a:gd name="connsiteY23" fmla="*/ 54467 h 5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53451" h="5130579">
                    <a:moveTo>
                      <a:pt x="2406748" y="54467"/>
                    </a:moveTo>
                    <a:cubicBezTo>
                      <a:pt x="2299286" y="7575"/>
                      <a:pt x="2154702" y="5621"/>
                      <a:pt x="2055056" y="7575"/>
                    </a:cubicBezTo>
                    <a:cubicBezTo>
                      <a:pt x="1955410" y="9529"/>
                      <a:pt x="1969086" y="-33456"/>
                      <a:pt x="1808871" y="66190"/>
                    </a:cubicBezTo>
                    <a:cubicBezTo>
                      <a:pt x="1648656" y="165836"/>
                      <a:pt x="1337994" y="351452"/>
                      <a:pt x="1093763" y="605452"/>
                    </a:cubicBezTo>
                    <a:cubicBezTo>
                      <a:pt x="849532" y="859452"/>
                      <a:pt x="515424" y="1232636"/>
                      <a:pt x="343486" y="1590190"/>
                    </a:cubicBezTo>
                    <a:cubicBezTo>
                      <a:pt x="171547" y="1947744"/>
                      <a:pt x="114886" y="2395175"/>
                      <a:pt x="62132" y="2750775"/>
                    </a:cubicBezTo>
                    <a:cubicBezTo>
                      <a:pt x="9378" y="3106375"/>
                      <a:pt x="-27745" y="3430713"/>
                      <a:pt x="26963" y="3723790"/>
                    </a:cubicBezTo>
                    <a:cubicBezTo>
                      <a:pt x="81671" y="4016867"/>
                      <a:pt x="245794" y="4306036"/>
                      <a:pt x="390379" y="4509236"/>
                    </a:cubicBezTo>
                    <a:cubicBezTo>
                      <a:pt x="534964" y="4712436"/>
                      <a:pt x="796779" y="4845298"/>
                      <a:pt x="894471" y="4942990"/>
                    </a:cubicBezTo>
                    <a:cubicBezTo>
                      <a:pt x="992163" y="5040682"/>
                      <a:pt x="943317" y="5091482"/>
                      <a:pt x="976532" y="5095390"/>
                    </a:cubicBezTo>
                    <a:cubicBezTo>
                      <a:pt x="1009747" y="5099298"/>
                      <a:pt x="1044917" y="4964482"/>
                      <a:pt x="1093763" y="4966436"/>
                    </a:cubicBezTo>
                    <a:cubicBezTo>
                      <a:pt x="1142609" y="4968390"/>
                      <a:pt x="1230532" y="5103205"/>
                      <a:pt x="1269609" y="5107113"/>
                    </a:cubicBezTo>
                    <a:cubicBezTo>
                      <a:pt x="1308686" y="5111021"/>
                      <a:pt x="1253979" y="4985974"/>
                      <a:pt x="1328225" y="4989882"/>
                    </a:cubicBezTo>
                    <a:cubicBezTo>
                      <a:pt x="1402471" y="4993790"/>
                      <a:pt x="1648655" y="5132513"/>
                      <a:pt x="1715086" y="5130559"/>
                    </a:cubicBezTo>
                    <a:cubicBezTo>
                      <a:pt x="1781517" y="5128605"/>
                      <a:pt x="1656471" y="5011374"/>
                      <a:pt x="1726809" y="4978159"/>
                    </a:cubicBezTo>
                    <a:cubicBezTo>
                      <a:pt x="1797147" y="4944944"/>
                      <a:pt x="1957363" y="4995744"/>
                      <a:pt x="2137117" y="4931267"/>
                    </a:cubicBezTo>
                    <a:cubicBezTo>
                      <a:pt x="2316871" y="4866790"/>
                      <a:pt x="2619717" y="4796452"/>
                      <a:pt x="2805332" y="4591298"/>
                    </a:cubicBezTo>
                    <a:cubicBezTo>
                      <a:pt x="2990947" y="4386144"/>
                      <a:pt x="3147255" y="4075482"/>
                      <a:pt x="3250809" y="3700344"/>
                    </a:cubicBezTo>
                    <a:cubicBezTo>
                      <a:pt x="3354363" y="3325206"/>
                      <a:pt x="3395394" y="2666759"/>
                      <a:pt x="3426656" y="2340467"/>
                    </a:cubicBezTo>
                    <a:cubicBezTo>
                      <a:pt x="3457918" y="2014175"/>
                      <a:pt x="3461825" y="1949698"/>
                      <a:pt x="3438379" y="1742590"/>
                    </a:cubicBezTo>
                    <a:cubicBezTo>
                      <a:pt x="3414933" y="1535482"/>
                      <a:pt x="3362179" y="1287344"/>
                      <a:pt x="3285979" y="1097821"/>
                    </a:cubicBezTo>
                    <a:cubicBezTo>
                      <a:pt x="3209779" y="908298"/>
                      <a:pt x="3078871" y="740267"/>
                      <a:pt x="2981179" y="605452"/>
                    </a:cubicBezTo>
                    <a:cubicBezTo>
                      <a:pt x="2883487" y="470637"/>
                      <a:pt x="2791656" y="380760"/>
                      <a:pt x="2699825" y="288929"/>
                    </a:cubicBezTo>
                    <a:cubicBezTo>
                      <a:pt x="2607994" y="197098"/>
                      <a:pt x="2514210" y="101359"/>
                      <a:pt x="2406748" y="54467"/>
                    </a:cubicBezTo>
                    <a:close/>
                  </a:path>
                </a:pathLst>
              </a:cu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57" name="Freeform 156">
                <a:extLst>
                  <a:ext uri="{FF2B5EF4-FFF2-40B4-BE49-F238E27FC236}">
                    <a16:creationId xmlns:a16="http://schemas.microsoft.com/office/drawing/2014/main" id="{D41B6D41-04D8-AC45-9DF5-0CF02D03EBE5}"/>
                  </a:ext>
                </a:extLst>
              </p:cNvPr>
              <p:cNvSpPr/>
              <p:nvPr/>
            </p:nvSpPr>
            <p:spPr>
              <a:xfrm>
                <a:off x="7337122" y="992229"/>
                <a:ext cx="1014998" cy="4507801"/>
              </a:xfrm>
              <a:custGeom>
                <a:avLst/>
                <a:gdLst>
                  <a:gd name="connsiteX0" fmla="*/ 107032 w 1014998"/>
                  <a:gd name="connsiteY0" fmla="*/ 2932 h 4507801"/>
                  <a:gd name="connsiteX1" fmla="*/ 107032 w 1014998"/>
                  <a:gd name="connsiteY1" fmla="*/ 553917 h 4507801"/>
                  <a:gd name="connsiteX2" fmla="*/ 423555 w 1014998"/>
                  <a:gd name="connsiteY2" fmla="*/ 1198686 h 4507801"/>
                  <a:gd name="connsiteX3" fmla="*/ 318047 w 1014998"/>
                  <a:gd name="connsiteY3" fmla="*/ 2277209 h 4507801"/>
                  <a:gd name="connsiteX4" fmla="*/ 235986 w 1014998"/>
                  <a:gd name="connsiteY4" fmla="*/ 3039209 h 4507801"/>
                  <a:gd name="connsiteX5" fmla="*/ 212540 w 1014998"/>
                  <a:gd name="connsiteY5" fmla="*/ 3543302 h 4507801"/>
                  <a:gd name="connsiteX6" fmla="*/ 60140 w 1014998"/>
                  <a:gd name="connsiteY6" fmla="*/ 3766040 h 4507801"/>
                  <a:gd name="connsiteX7" fmla="*/ 1524 w 1014998"/>
                  <a:gd name="connsiteY7" fmla="*/ 4023948 h 4507801"/>
                  <a:gd name="connsiteX8" fmla="*/ 24970 w 1014998"/>
                  <a:gd name="connsiteY8" fmla="*/ 4281855 h 4507801"/>
                  <a:gd name="connsiteX9" fmla="*/ 107032 w 1014998"/>
                  <a:gd name="connsiteY9" fmla="*/ 4457702 h 4507801"/>
                  <a:gd name="connsiteX10" fmla="*/ 282878 w 1014998"/>
                  <a:gd name="connsiteY10" fmla="*/ 4504594 h 4507801"/>
                  <a:gd name="connsiteX11" fmla="*/ 435278 w 1014998"/>
                  <a:gd name="connsiteY11" fmla="*/ 4387363 h 4507801"/>
                  <a:gd name="connsiteX12" fmla="*/ 552509 w 1014998"/>
                  <a:gd name="connsiteY12" fmla="*/ 4199794 h 4507801"/>
                  <a:gd name="connsiteX13" fmla="*/ 575955 w 1014998"/>
                  <a:gd name="connsiteY13" fmla="*/ 3977055 h 4507801"/>
                  <a:gd name="connsiteX14" fmla="*/ 611124 w 1014998"/>
                  <a:gd name="connsiteY14" fmla="*/ 3531578 h 4507801"/>
                  <a:gd name="connsiteX15" fmla="*/ 693186 w 1014998"/>
                  <a:gd name="connsiteY15" fmla="*/ 2640625 h 4507801"/>
                  <a:gd name="connsiteX16" fmla="*/ 798693 w 1014998"/>
                  <a:gd name="connsiteY16" fmla="*/ 1984132 h 4507801"/>
                  <a:gd name="connsiteX17" fmla="*/ 986263 w 1014998"/>
                  <a:gd name="connsiteY17" fmla="*/ 1198686 h 4507801"/>
                  <a:gd name="connsiteX18" fmla="*/ 1009709 w 1014998"/>
                  <a:gd name="connsiteY18" fmla="*/ 1046286 h 4507801"/>
                  <a:gd name="connsiteX19" fmla="*/ 939370 w 1014998"/>
                  <a:gd name="connsiteY19" fmla="*/ 917332 h 4507801"/>
                  <a:gd name="connsiteX20" fmla="*/ 751801 w 1014998"/>
                  <a:gd name="connsiteY20" fmla="*/ 917332 h 4507801"/>
                  <a:gd name="connsiteX21" fmla="*/ 634570 w 1014998"/>
                  <a:gd name="connsiteY21" fmla="*/ 776655 h 4507801"/>
                  <a:gd name="connsiteX22" fmla="*/ 517340 w 1014998"/>
                  <a:gd name="connsiteY22" fmla="*/ 553917 h 4507801"/>
                  <a:gd name="connsiteX23" fmla="*/ 423555 w 1014998"/>
                  <a:gd name="connsiteY23" fmla="*/ 342902 h 4507801"/>
                  <a:gd name="connsiteX24" fmla="*/ 107032 w 1014998"/>
                  <a:gd name="connsiteY24" fmla="*/ 2932 h 450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14998" h="4507801">
                    <a:moveTo>
                      <a:pt x="107032" y="2932"/>
                    </a:moveTo>
                    <a:cubicBezTo>
                      <a:pt x="54278" y="38101"/>
                      <a:pt x="54278" y="354625"/>
                      <a:pt x="107032" y="553917"/>
                    </a:cubicBezTo>
                    <a:cubicBezTo>
                      <a:pt x="159786" y="753209"/>
                      <a:pt x="388386" y="911471"/>
                      <a:pt x="423555" y="1198686"/>
                    </a:cubicBezTo>
                    <a:cubicBezTo>
                      <a:pt x="458724" y="1485901"/>
                      <a:pt x="349308" y="1970455"/>
                      <a:pt x="318047" y="2277209"/>
                    </a:cubicBezTo>
                    <a:cubicBezTo>
                      <a:pt x="286786" y="2583963"/>
                      <a:pt x="253570" y="2828194"/>
                      <a:pt x="235986" y="3039209"/>
                    </a:cubicBezTo>
                    <a:cubicBezTo>
                      <a:pt x="218402" y="3250224"/>
                      <a:pt x="241848" y="3422163"/>
                      <a:pt x="212540" y="3543302"/>
                    </a:cubicBezTo>
                    <a:cubicBezTo>
                      <a:pt x="183232" y="3664441"/>
                      <a:pt x="95309" y="3685932"/>
                      <a:pt x="60140" y="3766040"/>
                    </a:cubicBezTo>
                    <a:cubicBezTo>
                      <a:pt x="24971" y="3846148"/>
                      <a:pt x="7386" y="3937979"/>
                      <a:pt x="1524" y="4023948"/>
                    </a:cubicBezTo>
                    <a:cubicBezTo>
                      <a:pt x="-4338" y="4109917"/>
                      <a:pt x="7385" y="4209563"/>
                      <a:pt x="24970" y="4281855"/>
                    </a:cubicBezTo>
                    <a:cubicBezTo>
                      <a:pt x="42555" y="4354147"/>
                      <a:pt x="64047" y="4420579"/>
                      <a:pt x="107032" y="4457702"/>
                    </a:cubicBezTo>
                    <a:cubicBezTo>
                      <a:pt x="150017" y="4494825"/>
                      <a:pt x="228170" y="4516317"/>
                      <a:pt x="282878" y="4504594"/>
                    </a:cubicBezTo>
                    <a:cubicBezTo>
                      <a:pt x="337586" y="4492871"/>
                      <a:pt x="390340" y="4438163"/>
                      <a:pt x="435278" y="4387363"/>
                    </a:cubicBezTo>
                    <a:cubicBezTo>
                      <a:pt x="480217" y="4336563"/>
                      <a:pt x="529063" y="4268179"/>
                      <a:pt x="552509" y="4199794"/>
                    </a:cubicBezTo>
                    <a:cubicBezTo>
                      <a:pt x="575955" y="4131409"/>
                      <a:pt x="566186" y="4088424"/>
                      <a:pt x="575955" y="3977055"/>
                    </a:cubicBezTo>
                    <a:cubicBezTo>
                      <a:pt x="585724" y="3865686"/>
                      <a:pt x="591586" y="3754316"/>
                      <a:pt x="611124" y="3531578"/>
                    </a:cubicBezTo>
                    <a:cubicBezTo>
                      <a:pt x="630662" y="3308840"/>
                      <a:pt x="661925" y="2898533"/>
                      <a:pt x="693186" y="2640625"/>
                    </a:cubicBezTo>
                    <a:cubicBezTo>
                      <a:pt x="724448" y="2382717"/>
                      <a:pt x="749847" y="2224455"/>
                      <a:pt x="798693" y="1984132"/>
                    </a:cubicBezTo>
                    <a:cubicBezTo>
                      <a:pt x="847539" y="1743809"/>
                      <a:pt x="951094" y="1354994"/>
                      <a:pt x="986263" y="1198686"/>
                    </a:cubicBezTo>
                    <a:cubicBezTo>
                      <a:pt x="1021432" y="1042378"/>
                      <a:pt x="1017525" y="1093178"/>
                      <a:pt x="1009709" y="1046286"/>
                    </a:cubicBezTo>
                    <a:cubicBezTo>
                      <a:pt x="1001893" y="999394"/>
                      <a:pt x="982355" y="938824"/>
                      <a:pt x="939370" y="917332"/>
                    </a:cubicBezTo>
                    <a:cubicBezTo>
                      <a:pt x="896385" y="895840"/>
                      <a:pt x="802601" y="940778"/>
                      <a:pt x="751801" y="917332"/>
                    </a:cubicBezTo>
                    <a:cubicBezTo>
                      <a:pt x="701001" y="893886"/>
                      <a:pt x="673647" y="837224"/>
                      <a:pt x="634570" y="776655"/>
                    </a:cubicBezTo>
                    <a:cubicBezTo>
                      <a:pt x="595493" y="716086"/>
                      <a:pt x="552509" y="626209"/>
                      <a:pt x="517340" y="553917"/>
                    </a:cubicBezTo>
                    <a:cubicBezTo>
                      <a:pt x="482171" y="481625"/>
                      <a:pt x="491940" y="426917"/>
                      <a:pt x="423555" y="342902"/>
                    </a:cubicBezTo>
                    <a:cubicBezTo>
                      <a:pt x="355170" y="258887"/>
                      <a:pt x="159786" y="-32237"/>
                      <a:pt x="107032" y="2932"/>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58" name="Freeform 157">
                <a:extLst>
                  <a:ext uri="{FF2B5EF4-FFF2-40B4-BE49-F238E27FC236}">
                    <a16:creationId xmlns:a16="http://schemas.microsoft.com/office/drawing/2014/main" id="{32C1D2D9-7871-434B-991E-C647C7B04E38}"/>
                  </a:ext>
                </a:extLst>
              </p:cNvPr>
              <p:cNvSpPr/>
              <p:nvPr/>
            </p:nvSpPr>
            <p:spPr>
              <a:xfrm>
                <a:off x="7479323" y="3973281"/>
                <a:ext cx="449799" cy="1160126"/>
              </a:xfrm>
              <a:custGeom>
                <a:avLst/>
                <a:gdLst>
                  <a:gd name="connsiteX0" fmla="*/ 269631 w 449799"/>
                  <a:gd name="connsiteY0" fmla="*/ 1160126 h 1160126"/>
                  <a:gd name="connsiteX1" fmla="*/ 187569 w 449799"/>
                  <a:gd name="connsiteY1" fmla="*/ 996003 h 1160126"/>
                  <a:gd name="connsiteX2" fmla="*/ 211015 w 449799"/>
                  <a:gd name="connsiteY2" fmla="*/ 784988 h 1160126"/>
                  <a:gd name="connsiteX3" fmla="*/ 375139 w 449799"/>
                  <a:gd name="connsiteY3" fmla="*/ 573973 h 1160126"/>
                  <a:gd name="connsiteX4" fmla="*/ 445477 w 449799"/>
                  <a:gd name="connsiteY4" fmla="*/ 327788 h 1160126"/>
                  <a:gd name="connsiteX5" fmla="*/ 257908 w 449799"/>
                  <a:gd name="connsiteY5" fmla="*/ 11265 h 1160126"/>
                  <a:gd name="connsiteX6" fmla="*/ 82062 w 449799"/>
                  <a:gd name="connsiteY6" fmla="*/ 81603 h 1160126"/>
                  <a:gd name="connsiteX7" fmla="*/ 293077 w 449799"/>
                  <a:gd name="connsiteY7" fmla="*/ 187111 h 1160126"/>
                  <a:gd name="connsiteX8" fmla="*/ 222739 w 449799"/>
                  <a:gd name="connsiteY8" fmla="*/ 515357 h 1160126"/>
                  <a:gd name="connsiteX9" fmla="*/ 0 w 449799"/>
                  <a:gd name="connsiteY9" fmla="*/ 749819 h 116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799" h="1160126">
                    <a:moveTo>
                      <a:pt x="269631" y="1160126"/>
                    </a:moveTo>
                    <a:cubicBezTo>
                      <a:pt x="233484" y="1109326"/>
                      <a:pt x="197338" y="1058526"/>
                      <a:pt x="187569" y="996003"/>
                    </a:cubicBezTo>
                    <a:cubicBezTo>
                      <a:pt x="177800" y="933480"/>
                      <a:pt x="179753" y="855326"/>
                      <a:pt x="211015" y="784988"/>
                    </a:cubicBezTo>
                    <a:cubicBezTo>
                      <a:pt x="242277" y="714650"/>
                      <a:pt x="336062" y="650173"/>
                      <a:pt x="375139" y="573973"/>
                    </a:cubicBezTo>
                    <a:cubicBezTo>
                      <a:pt x="414216" y="497773"/>
                      <a:pt x="465015" y="421573"/>
                      <a:pt x="445477" y="327788"/>
                    </a:cubicBezTo>
                    <a:cubicBezTo>
                      <a:pt x="425939" y="234003"/>
                      <a:pt x="318477" y="52296"/>
                      <a:pt x="257908" y="11265"/>
                    </a:cubicBezTo>
                    <a:cubicBezTo>
                      <a:pt x="197339" y="-29766"/>
                      <a:pt x="76201" y="52295"/>
                      <a:pt x="82062" y="81603"/>
                    </a:cubicBezTo>
                    <a:cubicBezTo>
                      <a:pt x="87923" y="110911"/>
                      <a:pt x="269631" y="114819"/>
                      <a:pt x="293077" y="187111"/>
                    </a:cubicBezTo>
                    <a:cubicBezTo>
                      <a:pt x="316523" y="259403"/>
                      <a:pt x="271585" y="421572"/>
                      <a:pt x="222739" y="515357"/>
                    </a:cubicBezTo>
                    <a:cubicBezTo>
                      <a:pt x="173893" y="609142"/>
                      <a:pt x="0" y="749819"/>
                      <a:pt x="0" y="749819"/>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59" name="Freeform 158">
                <a:extLst>
                  <a:ext uri="{FF2B5EF4-FFF2-40B4-BE49-F238E27FC236}">
                    <a16:creationId xmlns:a16="http://schemas.microsoft.com/office/drawing/2014/main" id="{69BBAF3D-0B0F-3949-A00C-38201CBC7AD9}"/>
                  </a:ext>
                </a:extLst>
              </p:cNvPr>
              <p:cNvSpPr/>
              <p:nvPr/>
            </p:nvSpPr>
            <p:spPr>
              <a:xfrm>
                <a:off x="6670414" y="4380281"/>
                <a:ext cx="899654" cy="1629147"/>
              </a:xfrm>
              <a:custGeom>
                <a:avLst/>
                <a:gdLst>
                  <a:gd name="connsiteX0" fmla="*/ 17 w 899654"/>
                  <a:gd name="connsiteY0" fmla="*/ 366265 h 1629147"/>
                  <a:gd name="connsiteX1" fmla="*/ 199309 w 899654"/>
                  <a:gd name="connsiteY1" fmla="*/ 905526 h 1629147"/>
                  <a:gd name="connsiteX2" fmla="*/ 551001 w 899654"/>
                  <a:gd name="connsiteY2" fmla="*/ 1468234 h 1629147"/>
                  <a:gd name="connsiteX3" fmla="*/ 679955 w 899654"/>
                  <a:gd name="connsiteY3" fmla="*/ 1620634 h 1629147"/>
                  <a:gd name="connsiteX4" fmla="*/ 820632 w 899654"/>
                  <a:gd name="connsiteY4" fmla="*/ 1597188 h 1629147"/>
                  <a:gd name="connsiteX5" fmla="*/ 890971 w 899654"/>
                  <a:gd name="connsiteY5" fmla="*/ 1491680 h 1629147"/>
                  <a:gd name="connsiteX6" fmla="*/ 890971 w 899654"/>
                  <a:gd name="connsiteY6" fmla="*/ 1233773 h 1629147"/>
                  <a:gd name="connsiteX7" fmla="*/ 890971 w 899654"/>
                  <a:gd name="connsiteY7" fmla="*/ 893803 h 1629147"/>
                  <a:gd name="connsiteX8" fmla="*/ 773740 w 899654"/>
                  <a:gd name="connsiteY8" fmla="*/ 213865 h 1629147"/>
                  <a:gd name="connsiteX9" fmla="*/ 668232 w 899654"/>
                  <a:gd name="connsiteY9" fmla="*/ 2850 h 1629147"/>
                  <a:gd name="connsiteX10" fmla="*/ 621340 w 899654"/>
                  <a:gd name="connsiteY10" fmla="*/ 331096 h 1629147"/>
                  <a:gd name="connsiteX11" fmla="*/ 492386 w 899654"/>
                  <a:gd name="connsiteY11" fmla="*/ 249034 h 1629147"/>
                  <a:gd name="connsiteX12" fmla="*/ 457217 w 899654"/>
                  <a:gd name="connsiteY12" fmla="*/ 530388 h 1629147"/>
                  <a:gd name="connsiteX13" fmla="*/ 187586 w 899654"/>
                  <a:gd name="connsiteY13" fmla="*/ 213865 h 1629147"/>
                  <a:gd name="connsiteX14" fmla="*/ 187586 w 899654"/>
                  <a:gd name="connsiteY14" fmla="*/ 542111 h 1629147"/>
                  <a:gd name="connsiteX15" fmla="*/ 17 w 899654"/>
                  <a:gd name="connsiteY15" fmla="*/ 366265 h 16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9654" h="1629147">
                    <a:moveTo>
                      <a:pt x="17" y="366265"/>
                    </a:moveTo>
                    <a:cubicBezTo>
                      <a:pt x="1971" y="426834"/>
                      <a:pt x="107478" y="721865"/>
                      <a:pt x="199309" y="905526"/>
                    </a:cubicBezTo>
                    <a:cubicBezTo>
                      <a:pt x="291140" y="1089188"/>
                      <a:pt x="470893" y="1349049"/>
                      <a:pt x="551001" y="1468234"/>
                    </a:cubicBezTo>
                    <a:cubicBezTo>
                      <a:pt x="631109" y="1587419"/>
                      <a:pt x="635017" y="1599142"/>
                      <a:pt x="679955" y="1620634"/>
                    </a:cubicBezTo>
                    <a:cubicBezTo>
                      <a:pt x="724894" y="1642126"/>
                      <a:pt x="785463" y="1618680"/>
                      <a:pt x="820632" y="1597188"/>
                    </a:cubicBezTo>
                    <a:cubicBezTo>
                      <a:pt x="855801" y="1575696"/>
                      <a:pt x="879248" y="1552249"/>
                      <a:pt x="890971" y="1491680"/>
                    </a:cubicBezTo>
                    <a:cubicBezTo>
                      <a:pt x="902694" y="1431111"/>
                      <a:pt x="890971" y="1233773"/>
                      <a:pt x="890971" y="1233773"/>
                    </a:cubicBezTo>
                    <a:cubicBezTo>
                      <a:pt x="890971" y="1134127"/>
                      <a:pt x="910509" y="1063788"/>
                      <a:pt x="890971" y="893803"/>
                    </a:cubicBezTo>
                    <a:cubicBezTo>
                      <a:pt x="871433" y="723818"/>
                      <a:pt x="810863" y="362357"/>
                      <a:pt x="773740" y="213865"/>
                    </a:cubicBezTo>
                    <a:cubicBezTo>
                      <a:pt x="736617" y="65373"/>
                      <a:pt x="693632" y="-16688"/>
                      <a:pt x="668232" y="2850"/>
                    </a:cubicBezTo>
                    <a:cubicBezTo>
                      <a:pt x="642832" y="22388"/>
                      <a:pt x="650648" y="290065"/>
                      <a:pt x="621340" y="331096"/>
                    </a:cubicBezTo>
                    <a:cubicBezTo>
                      <a:pt x="592032" y="372127"/>
                      <a:pt x="519740" y="215819"/>
                      <a:pt x="492386" y="249034"/>
                    </a:cubicBezTo>
                    <a:cubicBezTo>
                      <a:pt x="465032" y="282249"/>
                      <a:pt x="508017" y="536249"/>
                      <a:pt x="457217" y="530388"/>
                    </a:cubicBezTo>
                    <a:cubicBezTo>
                      <a:pt x="406417" y="524527"/>
                      <a:pt x="232524" y="211911"/>
                      <a:pt x="187586" y="213865"/>
                    </a:cubicBezTo>
                    <a:cubicBezTo>
                      <a:pt x="142648" y="215819"/>
                      <a:pt x="214940" y="514757"/>
                      <a:pt x="187586" y="542111"/>
                    </a:cubicBezTo>
                    <a:cubicBezTo>
                      <a:pt x="160232" y="569465"/>
                      <a:pt x="-1937" y="305696"/>
                      <a:pt x="17" y="36626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60" name="Freeform 159">
                <a:extLst>
                  <a:ext uri="{FF2B5EF4-FFF2-40B4-BE49-F238E27FC236}">
                    <a16:creationId xmlns:a16="http://schemas.microsoft.com/office/drawing/2014/main" id="{FC7F5627-8ABC-CE40-B75D-E5AE434A4133}"/>
                  </a:ext>
                </a:extLst>
              </p:cNvPr>
              <p:cNvSpPr/>
              <p:nvPr/>
            </p:nvSpPr>
            <p:spPr>
              <a:xfrm>
                <a:off x="4535207" y="4526990"/>
                <a:ext cx="775904" cy="1369284"/>
              </a:xfrm>
              <a:custGeom>
                <a:avLst/>
                <a:gdLst>
                  <a:gd name="connsiteX0" fmla="*/ 259531 w 775904"/>
                  <a:gd name="connsiteY0" fmla="*/ 78879 h 1369284"/>
                  <a:gd name="connsiteX1" fmla="*/ 95408 w 775904"/>
                  <a:gd name="connsiteY1" fmla="*/ 688479 h 1369284"/>
                  <a:gd name="connsiteX2" fmla="*/ 13347 w 775904"/>
                  <a:gd name="connsiteY2" fmla="*/ 981556 h 1369284"/>
                  <a:gd name="connsiteX3" fmla="*/ 13347 w 775904"/>
                  <a:gd name="connsiteY3" fmla="*/ 1286356 h 1369284"/>
                  <a:gd name="connsiteX4" fmla="*/ 142301 w 775904"/>
                  <a:gd name="connsiteY4" fmla="*/ 1368417 h 1369284"/>
                  <a:gd name="connsiteX5" fmla="*/ 247808 w 775904"/>
                  <a:gd name="connsiteY5" fmla="*/ 1251187 h 1369284"/>
                  <a:gd name="connsiteX6" fmla="*/ 458824 w 775904"/>
                  <a:gd name="connsiteY6" fmla="*/ 946387 h 1369284"/>
                  <a:gd name="connsiteX7" fmla="*/ 611224 w 775904"/>
                  <a:gd name="connsiteY7" fmla="*/ 571248 h 1369284"/>
                  <a:gd name="connsiteX8" fmla="*/ 775347 w 775904"/>
                  <a:gd name="connsiteY8" fmla="*/ 196110 h 1369284"/>
                  <a:gd name="connsiteX9" fmla="*/ 552608 w 775904"/>
                  <a:gd name="connsiteY9" fmla="*/ 325064 h 1369284"/>
                  <a:gd name="connsiteX10" fmla="*/ 552608 w 775904"/>
                  <a:gd name="connsiteY10" fmla="*/ 125771 h 1369284"/>
                  <a:gd name="connsiteX11" fmla="*/ 411931 w 775904"/>
                  <a:gd name="connsiteY11" fmla="*/ 196110 h 1369284"/>
                  <a:gd name="connsiteX12" fmla="*/ 294701 w 775904"/>
                  <a:gd name="connsiteY12" fmla="*/ 20264 h 1369284"/>
                  <a:gd name="connsiteX13" fmla="*/ 259531 w 775904"/>
                  <a:gd name="connsiteY13" fmla="*/ 78879 h 136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4" h="1369284">
                    <a:moveTo>
                      <a:pt x="259531" y="78879"/>
                    </a:moveTo>
                    <a:cubicBezTo>
                      <a:pt x="226315" y="190248"/>
                      <a:pt x="136439" y="538033"/>
                      <a:pt x="95408" y="688479"/>
                    </a:cubicBezTo>
                    <a:cubicBezTo>
                      <a:pt x="54377" y="838925"/>
                      <a:pt x="27024" y="881910"/>
                      <a:pt x="13347" y="981556"/>
                    </a:cubicBezTo>
                    <a:cubicBezTo>
                      <a:pt x="-330" y="1081202"/>
                      <a:pt x="-8145" y="1221879"/>
                      <a:pt x="13347" y="1286356"/>
                    </a:cubicBezTo>
                    <a:cubicBezTo>
                      <a:pt x="34839" y="1350833"/>
                      <a:pt x="103224" y="1374278"/>
                      <a:pt x="142301" y="1368417"/>
                    </a:cubicBezTo>
                    <a:cubicBezTo>
                      <a:pt x="181378" y="1362556"/>
                      <a:pt x="195054" y="1321525"/>
                      <a:pt x="247808" y="1251187"/>
                    </a:cubicBezTo>
                    <a:cubicBezTo>
                      <a:pt x="300562" y="1180849"/>
                      <a:pt x="398255" y="1059710"/>
                      <a:pt x="458824" y="946387"/>
                    </a:cubicBezTo>
                    <a:cubicBezTo>
                      <a:pt x="519393" y="833064"/>
                      <a:pt x="558470" y="696294"/>
                      <a:pt x="611224" y="571248"/>
                    </a:cubicBezTo>
                    <a:cubicBezTo>
                      <a:pt x="663978" y="446202"/>
                      <a:pt x="785116" y="237141"/>
                      <a:pt x="775347" y="196110"/>
                    </a:cubicBezTo>
                    <a:cubicBezTo>
                      <a:pt x="765578" y="155079"/>
                      <a:pt x="589731" y="336787"/>
                      <a:pt x="552608" y="325064"/>
                    </a:cubicBezTo>
                    <a:cubicBezTo>
                      <a:pt x="515485" y="313341"/>
                      <a:pt x="576054" y="147263"/>
                      <a:pt x="552608" y="125771"/>
                    </a:cubicBezTo>
                    <a:cubicBezTo>
                      <a:pt x="529162" y="104279"/>
                      <a:pt x="454915" y="213694"/>
                      <a:pt x="411931" y="196110"/>
                    </a:cubicBezTo>
                    <a:cubicBezTo>
                      <a:pt x="368947" y="178526"/>
                      <a:pt x="314239" y="39802"/>
                      <a:pt x="294701" y="20264"/>
                    </a:cubicBezTo>
                    <a:cubicBezTo>
                      <a:pt x="275163" y="725"/>
                      <a:pt x="292747" y="-32490"/>
                      <a:pt x="259531" y="78879"/>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61" name="Freeform 160">
                <a:extLst>
                  <a:ext uri="{FF2B5EF4-FFF2-40B4-BE49-F238E27FC236}">
                    <a16:creationId xmlns:a16="http://schemas.microsoft.com/office/drawing/2014/main" id="{FB756FF8-2FE3-B546-9188-BF31A7D86C73}"/>
                  </a:ext>
                </a:extLst>
              </p:cNvPr>
              <p:cNvSpPr/>
              <p:nvPr/>
            </p:nvSpPr>
            <p:spPr>
              <a:xfrm>
                <a:off x="3985127" y="1906087"/>
                <a:ext cx="1067519" cy="3427405"/>
              </a:xfrm>
              <a:custGeom>
                <a:avLst/>
                <a:gdLst>
                  <a:gd name="connsiteX0" fmla="*/ 1067519 w 1067519"/>
                  <a:gd name="connsiteY0" fmla="*/ 73813 h 3427405"/>
                  <a:gd name="connsiteX1" fmla="*/ 774442 w 1067519"/>
                  <a:gd name="connsiteY1" fmla="*/ 85536 h 3427405"/>
                  <a:gd name="connsiteX2" fmla="*/ 610319 w 1067519"/>
                  <a:gd name="connsiteY2" fmla="*/ 179320 h 3427405"/>
                  <a:gd name="connsiteX3" fmla="*/ 551704 w 1067519"/>
                  <a:gd name="connsiteY3" fmla="*/ 753751 h 3427405"/>
                  <a:gd name="connsiteX4" fmla="*/ 457919 w 1067519"/>
                  <a:gd name="connsiteY4" fmla="*/ 1586090 h 3427405"/>
                  <a:gd name="connsiteX5" fmla="*/ 364135 w 1067519"/>
                  <a:gd name="connsiteY5" fmla="*/ 2078459 h 3427405"/>
                  <a:gd name="connsiteX6" fmla="*/ 223458 w 1067519"/>
                  <a:gd name="connsiteY6" fmla="*/ 2535659 h 3427405"/>
                  <a:gd name="connsiteX7" fmla="*/ 176565 w 1067519"/>
                  <a:gd name="connsiteY7" fmla="*/ 2348090 h 3427405"/>
                  <a:gd name="connsiteX8" fmla="*/ 164842 w 1067519"/>
                  <a:gd name="connsiteY8" fmla="*/ 2183967 h 3427405"/>
                  <a:gd name="connsiteX9" fmla="*/ 305519 w 1067519"/>
                  <a:gd name="connsiteY9" fmla="*/ 2078459 h 3427405"/>
                  <a:gd name="connsiteX10" fmla="*/ 223458 w 1067519"/>
                  <a:gd name="connsiteY10" fmla="*/ 1996397 h 3427405"/>
                  <a:gd name="connsiteX11" fmla="*/ 59335 w 1067519"/>
                  <a:gd name="connsiteY11" fmla="*/ 2207413 h 3427405"/>
                  <a:gd name="connsiteX12" fmla="*/ 24165 w 1067519"/>
                  <a:gd name="connsiteY12" fmla="*/ 2453597 h 3427405"/>
                  <a:gd name="connsiteX13" fmla="*/ 129673 w 1067519"/>
                  <a:gd name="connsiteY13" fmla="*/ 2699782 h 3427405"/>
                  <a:gd name="connsiteX14" fmla="*/ 47611 w 1067519"/>
                  <a:gd name="connsiteY14" fmla="*/ 3016305 h 3427405"/>
                  <a:gd name="connsiteX15" fmla="*/ 719 w 1067519"/>
                  <a:gd name="connsiteY15" fmla="*/ 3180428 h 3427405"/>
                  <a:gd name="connsiteX16" fmla="*/ 82781 w 1067519"/>
                  <a:gd name="connsiteY16" fmla="*/ 3379720 h 3427405"/>
                  <a:gd name="connsiteX17" fmla="*/ 270350 w 1067519"/>
                  <a:gd name="connsiteY17" fmla="*/ 3426613 h 3427405"/>
                  <a:gd name="connsiteX18" fmla="*/ 387581 w 1067519"/>
                  <a:gd name="connsiteY18" fmla="*/ 3356274 h 3427405"/>
                  <a:gd name="connsiteX19" fmla="*/ 457919 w 1067519"/>
                  <a:gd name="connsiteY19" fmla="*/ 3074920 h 3427405"/>
                  <a:gd name="connsiteX20" fmla="*/ 551704 w 1067519"/>
                  <a:gd name="connsiteY20" fmla="*/ 2500490 h 3427405"/>
                  <a:gd name="connsiteX21" fmla="*/ 680658 w 1067519"/>
                  <a:gd name="connsiteY21" fmla="*/ 2137074 h 3427405"/>
                  <a:gd name="connsiteX22" fmla="*/ 762719 w 1067519"/>
                  <a:gd name="connsiteY22" fmla="*/ 1703320 h 3427405"/>
                  <a:gd name="connsiteX23" fmla="*/ 774442 w 1067519"/>
                  <a:gd name="connsiteY23" fmla="*/ 1070274 h 3427405"/>
                  <a:gd name="connsiteX24" fmla="*/ 1067519 w 1067519"/>
                  <a:gd name="connsiteY24" fmla="*/ 73813 h 34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7519" h="3427405">
                    <a:moveTo>
                      <a:pt x="1067519" y="73813"/>
                    </a:moveTo>
                    <a:cubicBezTo>
                      <a:pt x="1067519" y="-90310"/>
                      <a:pt x="850642" y="67951"/>
                      <a:pt x="774442" y="85536"/>
                    </a:cubicBezTo>
                    <a:cubicBezTo>
                      <a:pt x="698242" y="103121"/>
                      <a:pt x="647442" y="67951"/>
                      <a:pt x="610319" y="179320"/>
                    </a:cubicBezTo>
                    <a:cubicBezTo>
                      <a:pt x="573196" y="290689"/>
                      <a:pt x="577104" y="519289"/>
                      <a:pt x="551704" y="753751"/>
                    </a:cubicBezTo>
                    <a:cubicBezTo>
                      <a:pt x="526304" y="988213"/>
                      <a:pt x="489180" y="1365306"/>
                      <a:pt x="457919" y="1586090"/>
                    </a:cubicBezTo>
                    <a:cubicBezTo>
                      <a:pt x="426658" y="1806874"/>
                      <a:pt x="403212" y="1920198"/>
                      <a:pt x="364135" y="2078459"/>
                    </a:cubicBezTo>
                    <a:cubicBezTo>
                      <a:pt x="325058" y="2236720"/>
                      <a:pt x="254720" y="2490721"/>
                      <a:pt x="223458" y="2535659"/>
                    </a:cubicBezTo>
                    <a:cubicBezTo>
                      <a:pt x="192196" y="2580597"/>
                      <a:pt x="186334" y="2406705"/>
                      <a:pt x="176565" y="2348090"/>
                    </a:cubicBezTo>
                    <a:cubicBezTo>
                      <a:pt x="166796" y="2289475"/>
                      <a:pt x="143350" y="2228906"/>
                      <a:pt x="164842" y="2183967"/>
                    </a:cubicBezTo>
                    <a:cubicBezTo>
                      <a:pt x="186334" y="2139029"/>
                      <a:pt x="295750" y="2109720"/>
                      <a:pt x="305519" y="2078459"/>
                    </a:cubicBezTo>
                    <a:cubicBezTo>
                      <a:pt x="315288" y="2047198"/>
                      <a:pt x="264489" y="1974905"/>
                      <a:pt x="223458" y="1996397"/>
                    </a:cubicBezTo>
                    <a:cubicBezTo>
                      <a:pt x="182427" y="2017889"/>
                      <a:pt x="92550" y="2131213"/>
                      <a:pt x="59335" y="2207413"/>
                    </a:cubicBezTo>
                    <a:cubicBezTo>
                      <a:pt x="26119" y="2283613"/>
                      <a:pt x="12442" y="2371536"/>
                      <a:pt x="24165" y="2453597"/>
                    </a:cubicBezTo>
                    <a:cubicBezTo>
                      <a:pt x="35888" y="2535659"/>
                      <a:pt x="125765" y="2605997"/>
                      <a:pt x="129673" y="2699782"/>
                    </a:cubicBezTo>
                    <a:cubicBezTo>
                      <a:pt x="133581" y="2793567"/>
                      <a:pt x="69103" y="2936197"/>
                      <a:pt x="47611" y="3016305"/>
                    </a:cubicBezTo>
                    <a:cubicBezTo>
                      <a:pt x="26119" y="3096413"/>
                      <a:pt x="-5143" y="3119859"/>
                      <a:pt x="719" y="3180428"/>
                    </a:cubicBezTo>
                    <a:cubicBezTo>
                      <a:pt x="6581" y="3240997"/>
                      <a:pt x="37843" y="3338689"/>
                      <a:pt x="82781" y="3379720"/>
                    </a:cubicBezTo>
                    <a:cubicBezTo>
                      <a:pt x="127719" y="3420751"/>
                      <a:pt x="219550" y="3430521"/>
                      <a:pt x="270350" y="3426613"/>
                    </a:cubicBezTo>
                    <a:cubicBezTo>
                      <a:pt x="321150" y="3422705"/>
                      <a:pt x="356319" y="3414890"/>
                      <a:pt x="387581" y="3356274"/>
                    </a:cubicBezTo>
                    <a:cubicBezTo>
                      <a:pt x="418842" y="3297659"/>
                      <a:pt x="430565" y="3217551"/>
                      <a:pt x="457919" y="3074920"/>
                    </a:cubicBezTo>
                    <a:cubicBezTo>
                      <a:pt x="485273" y="2932289"/>
                      <a:pt x="514581" y="2656798"/>
                      <a:pt x="551704" y="2500490"/>
                    </a:cubicBezTo>
                    <a:cubicBezTo>
                      <a:pt x="588827" y="2344182"/>
                      <a:pt x="645489" y="2269936"/>
                      <a:pt x="680658" y="2137074"/>
                    </a:cubicBezTo>
                    <a:cubicBezTo>
                      <a:pt x="715827" y="2004212"/>
                      <a:pt x="747088" y="1881120"/>
                      <a:pt x="762719" y="1703320"/>
                    </a:cubicBezTo>
                    <a:cubicBezTo>
                      <a:pt x="778350" y="1525520"/>
                      <a:pt x="723642" y="1347720"/>
                      <a:pt x="774442" y="1070274"/>
                    </a:cubicBezTo>
                    <a:cubicBezTo>
                      <a:pt x="825242" y="792828"/>
                      <a:pt x="1067519" y="237936"/>
                      <a:pt x="1067519" y="73813"/>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62" name="Freeform 161">
                <a:extLst>
                  <a:ext uri="{FF2B5EF4-FFF2-40B4-BE49-F238E27FC236}">
                    <a16:creationId xmlns:a16="http://schemas.microsoft.com/office/drawing/2014/main" id="{BD22C4FB-C38D-C141-80A8-3A53C5B7D262}"/>
                  </a:ext>
                </a:extLst>
              </p:cNvPr>
              <p:cNvSpPr/>
              <p:nvPr/>
            </p:nvSpPr>
            <p:spPr>
              <a:xfrm>
                <a:off x="4723204" y="702084"/>
                <a:ext cx="3155795" cy="3615793"/>
              </a:xfrm>
              <a:custGeom>
                <a:avLst/>
                <a:gdLst>
                  <a:gd name="connsiteX0" fmla="*/ 1595534 w 3155795"/>
                  <a:gd name="connsiteY0" fmla="*/ 105508 h 3615793"/>
                  <a:gd name="connsiteX1" fmla="*/ 1900334 w 3155795"/>
                  <a:gd name="connsiteY1" fmla="*/ 0 h 3615793"/>
                  <a:gd name="connsiteX2" fmla="*/ 1970673 w 3155795"/>
                  <a:gd name="connsiteY2" fmla="*/ 105508 h 3615793"/>
                  <a:gd name="connsiteX3" fmla="*/ 2169965 w 3155795"/>
                  <a:gd name="connsiteY3" fmla="*/ 58616 h 3615793"/>
                  <a:gd name="connsiteX4" fmla="*/ 2252027 w 3155795"/>
                  <a:gd name="connsiteY4" fmla="*/ 234462 h 3615793"/>
                  <a:gd name="connsiteX5" fmla="*/ 2509934 w 3155795"/>
                  <a:gd name="connsiteY5" fmla="*/ 199293 h 3615793"/>
                  <a:gd name="connsiteX6" fmla="*/ 2509934 w 3155795"/>
                  <a:gd name="connsiteY6" fmla="*/ 328247 h 3615793"/>
                  <a:gd name="connsiteX7" fmla="*/ 2697504 w 3155795"/>
                  <a:gd name="connsiteY7" fmla="*/ 398585 h 3615793"/>
                  <a:gd name="connsiteX8" fmla="*/ 2720950 w 3155795"/>
                  <a:gd name="connsiteY8" fmla="*/ 726831 h 3615793"/>
                  <a:gd name="connsiteX9" fmla="*/ 2931965 w 3155795"/>
                  <a:gd name="connsiteY9" fmla="*/ 879231 h 3615793"/>
                  <a:gd name="connsiteX10" fmla="*/ 2908519 w 3155795"/>
                  <a:gd name="connsiteY10" fmla="*/ 1101970 h 3615793"/>
                  <a:gd name="connsiteX11" fmla="*/ 3084365 w 3155795"/>
                  <a:gd name="connsiteY11" fmla="*/ 1148862 h 3615793"/>
                  <a:gd name="connsiteX12" fmla="*/ 3037473 w 3155795"/>
                  <a:gd name="connsiteY12" fmla="*/ 1535723 h 3615793"/>
                  <a:gd name="connsiteX13" fmla="*/ 3154704 w 3155795"/>
                  <a:gd name="connsiteY13" fmla="*/ 1535723 h 3615793"/>
                  <a:gd name="connsiteX14" fmla="*/ 2955411 w 3155795"/>
                  <a:gd name="connsiteY14" fmla="*/ 2145323 h 3615793"/>
                  <a:gd name="connsiteX15" fmla="*/ 3060919 w 3155795"/>
                  <a:gd name="connsiteY15" fmla="*/ 2168770 h 3615793"/>
                  <a:gd name="connsiteX16" fmla="*/ 2826458 w 3155795"/>
                  <a:gd name="connsiteY16" fmla="*/ 2825262 h 3615793"/>
                  <a:gd name="connsiteX17" fmla="*/ 2685781 w 3155795"/>
                  <a:gd name="connsiteY17" fmla="*/ 3118339 h 3615793"/>
                  <a:gd name="connsiteX18" fmla="*/ 2392704 w 3155795"/>
                  <a:gd name="connsiteY18" fmla="*/ 3352800 h 3615793"/>
                  <a:gd name="connsiteX19" fmla="*/ 1712765 w 3155795"/>
                  <a:gd name="connsiteY19" fmla="*/ 3505200 h 3615793"/>
                  <a:gd name="connsiteX20" fmla="*/ 1173504 w 3155795"/>
                  <a:gd name="connsiteY20" fmla="*/ 3610708 h 3615793"/>
                  <a:gd name="connsiteX21" fmla="*/ 212211 w 3155795"/>
                  <a:gd name="connsiteY21" fmla="*/ 3341077 h 3615793"/>
                  <a:gd name="connsiteX22" fmla="*/ 305996 w 3155795"/>
                  <a:gd name="connsiteY22" fmla="*/ 3259016 h 3615793"/>
                  <a:gd name="connsiteX23" fmla="*/ 24642 w 3155795"/>
                  <a:gd name="connsiteY23" fmla="*/ 2907323 h 3615793"/>
                  <a:gd name="connsiteX24" fmla="*/ 71534 w 3155795"/>
                  <a:gd name="connsiteY24" fmla="*/ 2778370 h 3615793"/>
                  <a:gd name="connsiteX25" fmla="*/ 1196 w 3155795"/>
                  <a:gd name="connsiteY25" fmla="*/ 2461847 h 3615793"/>
                  <a:gd name="connsiteX26" fmla="*/ 141873 w 3155795"/>
                  <a:gd name="connsiteY26" fmla="*/ 2321170 h 3615793"/>
                  <a:gd name="connsiteX27" fmla="*/ 71534 w 3155795"/>
                  <a:gd name="connsiteY27" fmla="*/ 1922585 h 3615793"/>
                  <a:gd name="connsiteX28" fmla="*/ 270827 w 3155795"/>
                  <a:gd name="connsiteY28" fmla="*/ 1723293 h 3615793"/>
                  <a:gd name="connsiteX29" fmla="*/ 317719 w 3155795"/>
                  <a:gd name="connsiteY29" fmla="*/ 1383323 h 3615793"/>
                  <a:gd name="connsiteX30" fmla="*/ 493565 w 3155795"/>
                  <a:gd name="connsiteY30" fmla="*/ 1219200 h 3615793"/>
                  <a:gd name="connsiteX31" fmla="*/ 493565 w 3155795"/>
                  <a:gd name="connsiteY31" fmla="*/ 1043354 h 3615793"/>
                  <a:gd name="connsiteX32" fmla="*/ 681134 w 3155795"/>
                  <a:gd name="connsiteY32" fmla="*/ 890954 h 3615793"/>
                  <a:gd name="connsiteX33" fmla="*/ 692858 w 3155795"/>
                  <a:gd name="connsiteY33" fmla="*/ 785447 h 3615793"/>
                  <a:gd name="connsiteX34" fmla="*/ 985934 w 3155795"/>
                  <a:gd name="connsiteY34" fmla="*/ 597877 h 3615793"/>
                  <a:gd name="connsiteX35" fmla="*/ 1009381 w 3155795"/>
                  <a:gd name="connsiteY35" fmla="*/ 433754 h 3615793"/>
                  <a:gd name="connsiteX36" fmla="*/ 1267288 w 3155795"/>
                  <a:gd name="connsiteY36" fmla="*/ 316523 h 3615793"/>
                  <a:gd name="connsiteX37" fmla="*/ 1595534 w 3155795"/>
                  <a:gd name="connsiteY37" fmla="*/ 105508 h 361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55795" h="3615793">
                    <a:moveTo>
                      <a:pt x="1595534" y="105508"/>
                    </a:moveTo>
                    <a:cubicBezTo>
                      <a:pt x="1701041" y="52754"/>
                      <a:pt x="1837811" y="0"/>
                      <a:pt x="1900334" y="0"/>
                    </a:cubicBezTo>
                    <a:cubicBezTo>
                      <a:pt x="1962857" y="0"/>
                      <a:pt x="1925735" y="95739"/>
                      <a:pt x="1970673" y="105508"/>
                    </a:cubicBezTo>
                    <a:cubicBezTo>
                      <a:pt x="2015611" y="115277"/>
                      <a:pt x="2123073" y="37124"/>
                      <a:pt x="2169965" y="58616"/>
                    </a:cubicBezTo>
                    <a:cubicBezTo>
                      <a:pt x="2216857" y="80108"/>
                      <a:pt x="2195366" y="211016"/>
                      <a:pt x="2252027" y="234462"/>
                    </a:cubicBezTo>
                    <a:cubicBezTo>
                      <a:pt x="2308688" y="257908"/>
                      <a:pt x="2466950" y="183662"/>
                      <a:pt x="2509934" y="199293"/>
                    </a:cubicBezTo>
                    <a:cubicBezTo>
                      <a:pt x="2552918" y="214924"/>
                      <a:pt x="2478672" y="295032"/>
                      <a:pt x="2509934" y="328247"/>
                    </a:cubicBezTo>
                    <a:cubicBezTo>
                      <a:pt x="2541196" y="361462"/>
                      <a:pt x="2662335" y="332154"/>
                      <a:pt x="2697504" y="398585"/>
                    </a:cubicBezTo>
                    <a:cubicBezTo>
                      <a:pt x="2732673" y="465016"/>
                      <a:pt x="2681873" y="646723"/>
                      <a:pt x="2720950" y="726831"/>
                    </a:cubicBezTo>
                    <a:cubicBezTo>
                      <a:pt x="2760027" y="806939"/>
                      <a:pt x="2900704" y="816708"/>
                      <a:pt x="2931965" y="879231"/>
                    </a:cubicBezTo>
                    <a:cubicBezTo>
                      <a:pt x="2963227" y="941754"/>
                      <a:pt x="2883119" y="1057032"/>
                      <a:pt x="2908519" y="1101970"/>
                    </a:cubicBezTo>
                    <a:cubicBezTo>
                      <a:pt x="2933919" y="1146908"/>
                      <a:pt x="3062873" y="1076570"/>
                      <a:pt x="3084365" y="1148862"/>
                    </a:cubicBezTo>
                    <a:cubicBezTo>
                      <a:pt x="3105857" y="1221154"/>
                      <a:pt x="3025750" y="1471246"/>
                      <a:pt x="3037473" y="1535723"/>
                    </a:cubicBezTo>
                    <a:cubicBezTo>
                      <a:pt x="3049196" y="1600200"/>
                      <a:pt x="3168381" y="1434123"/>
                      <a:pt x="3154704" y="1535723"/>
                    </a:cubicBezTo>
                    <a:cubicBezTo>
                      <a:pt x="3141027" y="1637323"/>
                      <a:pt x="2971042" y="2039815"/>
                      <a:pt x="2955411" y="2145323"/>
                    </a:cubicBezTo>
                    <a:cubicBezTo>
                      <a:pt x="2939780" y="2250831"/>
                      <a:pt x="3082411" y="2055447"/>
                      <a:pt x="3060919" y="2168770"/>
                    </a:cubicBezTo>
                    <a:cubicBezTo>
                      <a:pt x="3039427" y="2282093"/>
                      <a:pt x="2888981" y="2667001"/>
                      <a:pt x="2826458" y="2825262"/>
                    </a:cubicBezTo>
                    <a:cubicBezTo>
                      <a:pt x="2763935" y="2983523"/>
                      <a:pt x="2758073" y="3030416"/>
                      <a:pt x="2685781" y="3118339"/>
                    </a:cubicBezTo>
                    <a:cubicBezTo>
                      <a:pt x="2613489" y="3206262"/>
                      <a:pt x="2554873" y="3288323"/>
                      <a:pt x="2392704" y="3352800"/>
                    </a:cubicBezTo>
                    <a:cubicBezTo>
                      <a:pt x="2230535" y="3417277"/>
                      <a:pt x="1915965" y="3462215"/>
                      <a:pt x="1712765" y="3505200"/>
                    </a:cubicBezTo>
                    <a:cubicBezTo>
                      <a:pt x="1509565" y="3548185"/>
                      <a:pt x="1423596" y="3638062"/>
                      <a:pt x="1173504" y="3610708"/>
                    </a:cubicBezTo>
                    <a:cubicBezTo>
                      <a:pt x="923412" y="3583354"/>
                      <a:pt x="356796" y="3399692"/>
                      <a:pt x="212211" y="3341077"/>
                    </a:cubicBezTo>
                    <a:cubicBezTo>
                      <a:pt x="67626" y="3282462"/>
                      <a:pt x="337257" y="3331308"/>
                      <a:pt x="305996" y="3259016"/>
                    </a:cubicBezTo>
                    <a:cubicBezTo>
                      <a:pt x="274734" y="3186724"/>
                      <a:pt x="63719" y="2987431"/>
                      <a:pt x="24642" y="2907323"/>
                    </a:cubicBezTo>
                    <a:cubicBezTo>
                      <a:pt x="-14435" y="2827215"/>
                      <a:pt x="75442" y="2852616"/>
                      <a:pt x="71534" y="2778370"/>
                    </a:cubicBezTo>
                    <a:cubicBezTo>
                      <a:pt x="67626" y="2704124"/>
                      <a:pt x="-10527" y="2538047"/>
                      <a:pt x="1196" y="2461847"/>
                    </a:cubicBezTo>
                    <a:cubicBezTo>
                      <a:pt x="12919" y="2385647"/>
                      <a:pt x="130150" y="2411047"/>
                      <a:pt x="141873" y="2321170"/>
                    </a:cubicBezTo>
                    <a:cubicBezTo>
                      <a:pt x="153596" y="2231293"/>
                      <a:pt x="50042" y="2022231"/>
                      <a:pt x="71534" y="1922585"/>
                    </a:cubicBezTo>
                    <a:cubicBezTo>
                      <a:pt x="93026" y="1822939"/>
                      <a:pt x="229796" y="1813170"/>
                      <a:pt x="270827" y="1723293"/>
                    </a:cubicBezTo>
                    <a:cubicBezTo>
                      <a:pt x="311858" y="1633416"/>
                      <a:pt x="280596" y="1467338"/>
                      <a:pt x="317719" y="1383323"/>
                    </a:cubicBezTo>
                    <a:cubicBezTo>
                      <a:pt x="354842" y="1299308"/>
                      <a:pt x="464257" y="1275862"/>
                      <a:pt x="493565" y="1219200"/>
                    </a:cubicBezTo>
                    <a:cubicBezTo>
                      <a:pt x="522873" y="1162539"/>
                      <a:pt x="462304" y="1098062"/>
                      <a:pt x="493565" y="1043354"/>
                    </a:cubicBezTo>
                    <a:cubicBezTo>
                      <a:pt x="524826" y="988646"/>
                      <a:pt x="647918" y="933939"/>
                      <a:pt x="681134" y="890954"/>
                    </a:cubicBezTo>
                    <a:cubicBezTo>
                      <a:pt x="714349" y="847970"/>
                      <a:pt x="642058" y="834293"/>
                      <a:pt x="692858" y="785447"/>
                    </a:cubicBezTo>
                    <a:cubicBezTo>
                      <a:pt x="743658" y="736601"/>
                      <a:pt x="933180" y="656492"/>
                      <a:pt x="985934" y="597877"/>
                    </a:cubicBezTo>
                    <a:cubicBezTo>
                      <a:pt x="1038688" y="539262"/>
                      <a:pt x="962489" y="480646"/>
                      <a:pt x="1009381" y="433754"/>
                    </a:cubicBezTo>
                    <a:cubicBezTo>
                      <a:pt x="1056273" y="386862"/>
                      <a:pt x="1177411" y="371231"/>
                      <a:pt x="1267288" y="316523"/>
                    </a:cubicBezTo>
                    <a:cubicBezTo>
                      <a:pt x="1357165" y="261815"/>
                      <a:pt x="1490027" y="158262"/>
                      <a:pt x="1595534" y="105508"/>
                    </a:cubicBezTo>
                    <a:close/>
                  </a:path>
                </a:pathLst>
              </a:custGeom>
              <a:solidFill>
                <a:srgbClr val="D1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63" name="Freeform 162">
                <a:extLst>
                  <a:ext uri="{FF2B5EF4-FFF2-40B4-BE49-F238E27FC236}">
                    <a16:creationId xmlns:a16="http://schemas.microsoft.com/office/drawing/2014/main" id="{C5449701-B394-CF42-9739-E8EDEEEB329A}"/>
                  </a:ext>
                </a:extLst>
              </p:cNvPr>
              <p:cNvSpPr/>
              <p:nvPr/>
            </p:nvSpPr>
            <p:spPr>
              <a:xfrm>
                <a:off x="4769752" y="3425372"/>
                <a:ext cx="2663609" cy="1396466"/>
              </a:xfrm>
              <a:custGeom>
                <a:avLst/>
                <a:gdLst>
                  <a:gd name="connsiteX0" fmla="*/ 252191 w 2663609"/>
                  <a:gd name="connsiteY0" fmla="*/ 151023 h 952403"/>
                  <a:gd name="connsiteX1" fmla="*/ 48991 w 2663609"/>
                  <a:gd name="connsiteY1" fmla="*/ 354223 h 952403"/>
                  <a:gd name="connsiteX2" fmla="*/ 223162 w 2663609"/>
                  <a:gd name="connsiteY2" fmla="*/ 542909 h 952403"/>
                  <a:gd name="connsiteX3" fmla="*/ 179619 w 2663609"/>
                  <a:gd name="connsiteY3" fmla="*/ 775137 h 952403"/>
                  <a:gd name="connsiteX4" fmla="*/ 440877 w 2663609"/>
                  <a:gd name="connsiteY4" fmla="*/ 775137 h 952403"/>
                  <a:gd name="connsiteX5" fmla="*/ 440877 w 2663609"/>
                  <a:gd name="connsiteY5" fmla="*/ 833195 h 952403"/>
                  <a:gd name="connsiteX6" fmla="*/ 673105 w 2663609"/>
                  <a:gd name="connsiteY6" fmla="*/ 833195 h 952403"/>
                  <a:gd name="connsiteX7" fmla="*/ 731162 w 2663609"/>
                  <a:gd name="connsiteY7" fmla="*/ 949309 h 952403"/>
                  <a:gd name="connsiteX8" fmla="*/ 1021448 w 2663609"/>
                  <a:gd name="connsiteY8" fmla="*/ 920280 h 952403"/>
                  <a:gd name="connsiteX9" fmla="*/ 1239162 w 2663609"/>
                  <a:gd name="connsiteY9" fmla="*/ 934795 h 952403"/>
                  <a:gd name="connsiteX10" fmla="*/ 1471391 w 2663609"/>
                  <a:gd name="connsiteY10" fmla="*/ 891252 h 952403"/>
                  <a:gd name="connsiteX11" fmla="*/ 1674591 w 2663609"/>
                  <a:gd name="connsiteY11" fmla="*/ 920280 h 952403"/>
                  <a:gd name="connsiteX12" fmla="*/ 1877791 w 2663609"/>
                  <a:gd name="connsiteY12" fmla="*/ 688052 h 952403"/>
                  <a:gd name="connsiteX13" fmla="*/ 2095505 w 2663609"/>
                  <a:gd name="connsiteY13" fmla="*/ 673537 h 952403"/>
                  <a:gd name="connsiteX14" fmla="*/ 2342248 w 2663609"/>
                  <a:gd name="connsiteY14" fmla="*/ 484852 h 952403"/>
                  <a:gd name="connsiteX15" fmla="*/ 2501905 w 2663609"/>
                  <a:gd name="connsiteY15" fmla="*/ 325195 h 952403"/>
                  <a:gd name="connsiteX16" fmla="*/ 2487391 w 2663609"/>
                  <a:gd name="connsiteY16" fmla="*/ 5880 h 952403"/>
                  <a:gd name="connsiteX17" fmla="*/ 252191 w 2663609"/>
                  <a:gd name="connsiteY17" fmla="*/ 151023 h 9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3609" h="952403">
                    <a:moveTo>
                      <a:pt x="252191" y="151023"/>
                    </a:moveTo>
                    <a:cubicBezTo>
                      <a:pt x="-154209" y="209080"/>
                      <a:pt x="53829" y="288909"/>
                      <a:pt x="48991" y="354223"/>
                    </a:cubicBezTo>
                    <a:cubicBezTo>
                      <a:pt x="44153" y="419537"/>
                      <a:pt x="201391" y="472757"/>
                      <a:pt x="223162" y="542909"/>
                    </a:cubicBezTo>
                    <a:cubicBezTo>
                      <a:pt x="244933" y="613061"/>
                      <a:pt x="143333" y="736432"/>
                      <a:pt x="179619" y="775137"/>
                    </a:cubicBezTo>
                    <a:cubicBezTo>
                      <a:pt x="215905" y="813842"/>
                      <a:pt x="397334" y="765461"/>
                      <a:pt x="440877" y="775137"/>
                    </a:cubicBezTo>
                    <a:cubicBezTo>
                      <a:pt x="484420" y="784813"/>
                      <a:pt x="402172" y="823519"/>
                      <a:pt x="440877" y="833195"/>
                    </a:cubicBezTo>
                    <a:cubicBezTo>
                      <a:pt x="479582" y="842871"/>
                      <a:pt x="624724" y="813843"/>
                      <a:pt x="673105" y="833195"/>
                    </a:cubicBezTo>
                    <a:cubicBezTo>
                      <a:pt x="721486" y="852547"/>
                      <a:pt x="673105" y="934795"/>
                      <a:pt x="731162" y="949309"/>
                    </a:cubicBezTo>
                    <a:cubicBezTo>
                      <a:pt x="789219" y="963823"/>
                      <a:pt x="936781" y="922699"/>
                      <a:pt x="1021448" y="920280"/>
                    </a:cubicBezTo>
                    <a:cubicBezTo>
                      <a:pt x="1106115" y="917861"/>
                      <a:pt x="1164172" y="939633"/>
                      <a:pt x="1239162" y="934795"/>
                    </a:cubicBezTo>
                    <a:cubicBezTo>
                      <a:pt x="1314152" y="929957"/>
                      <a:pt x="1398820" y="893671"/>
                      <a:pt x="1471391" y="891252"/>
                    </a:cubicBezTo>
                    <a:cubicBezTo>
                      <a:pt x="1543962" y="888833"/>
                      <a:pt x="1606858" y="954147"/>
                      <a:pt x="1674591" y="920280"/>
                    </a:cubicBezTo>
                    <a:cubicBezTo>
                      <a:pt x="1742324" y="886413"/>
                      <a:pt x="1807639" y="729176"/>
                      <a:pt x="1877791" y="688052"/>
                    </a:cubicBezTo>
                    <a:cubicBezTo>
                      <a:pt x="1947943" y="646928"/>
                      <a:pt x="2018096" y="707404"/>
                      <a:pt x="2095505" y="673537"/>
                    </a:cubicBezTo>
                    <a:cubicBezTo>
                      <a:pt x="2172914" y="639670"/>
                      <a:pt x="2274515" y="542909"/>
                      <a:pt x="2342248" y="484852"/>
                    </a:cubicBezTo>
                    <a:cubicBezTo>
                      <a:pt x="2409981" y="426795"/>
                      <a:pt x="2477715" y="405024"/>
                      <a:pt x="2501905" y="325195"/>
                    </a:cubicBezTo>
                    <a:cubicBezTo>
                      <a:pt x="2526095" y="245366"/>
                      <a:pt x="2862343" y="39747"/>
                      <a:pt x="2487391" y="5880"/>
                    </a:cubicBezTo>
                    <a:cubicBezTo>
                      <a:pt x="2112439" y="-27987"/>
                      <a:pt x="658591" y="92966"/>
                      <a:pt x="252191" y="151023"/>
                    </a:cubicBezTo>
                    <a:close/>
                  </a:path>
                </a:pathLst>
              </a:custGeom>
              <a:solidFill>
                <a:srgbClr val="D1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64" name="Freeform 163">
                <a:extLst>
                  <a:ext uri="{FF2B5EF4-FFF2-40B4-BE49-F238E27FC236}">
                    <a16:creationId xmlns:a16="http://schemas.microsoft.com/office/drawing/2014/main" id="{16E132E5-060F-0B45-B9F1-BC4151B9E8D5}"/>
                  </a:ext>
                </a:extLst>
              </p:cNvPr>
              <p:cNvSpPr/>
              <p:nvPr/>
            </p:nvSpPr>
            <p:spPr>
              <a:xfrm>
                <a:off x="5570579" y="4715646"/>
                <a:ext cx="822405" cy="489113"/>
              </a:xfrm>
              <a:custGeom>
                <a:avLst/>
                <a:gdLst>
                  <a:gd name="connsiteX0" fmla="*/ 584036 w 822405"/>
                  <a:gd name="connsiteY0" fmla="*/ 7454 h 489113"/>
                  <a:gd name="connsiteX1" fmla="*/ 244067 w 822405"/>
                  <a:gd name="connsiteY1" fmla="*/ 19177 h 489113"/>
                  <a:gd name="connsiteX2" fmla="*/ 9606 w 822405"/>
                  <a:gd name="connsiteY2" fmla="*/ 124685 h 489113"/>
                  <a:gd name="connsiteX3" fmla="*/ 68221 w 822405"/>
                  <a:gd name="connsiteY3" fmla="*/ 382592 h 489113"/>
                  <a:gd name="connsiteX4" fmla="*/ 279236 w 822405"/>
                  <a:gd name="connsiteY4" fmla="*/ 488100 h 489113"/>
                  <a:gd name="connsiteX5" fmla="*/ 584036 w 822405"/>
                  <a:gd name="connsiteY5" fmla="*/ 429485 h 489113"/>
                  <a:gd name="connsiteX6" fmla="*/ 806775 w 822405"/>
                  <a:gd name="connsiteY6" fmla="*/ 323977 h 489113"/>
                  <a:gd name="connsiteX7" fmla="*/ 783329 w 822405"/>
                  <a:gd name="connsiteY7" fmla="*/ 101238 h 489113"/>
                  <a:gd name="connsiteX8" fmla="*/ 584036 w 822405"/>
                  <a:gd name="connsiteY8" fmla="*/ 7454 h 4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405" h="489113">
                    <a:moveTo>
                      <a:pt x="584036" y="7454"/>
                    </a:moveTo>
                    <a:cubicBezTo>
                      <a:pt x="494159" y="-6223"/>
                      <a:pt x="339805" y="-362"/>
                      <a:pt x="244067" y="19177"/>
                    </a:cubicBezTo>
                    <a:cubicBezTo>
                      <a:pt x="148329" y="38716"/>
                      <a:pt x="38914" y="64116"/>
                      <a:pt x="9606" y="124685"/>
                    </a:cubicBezTo>
                    <a:cubicBezTo>
                      <a:pt x="-19702" y="185254"/>
                      <a:pt x="23283" y="322023"/>
                      <a:pt x="68221" y="382592"/>
                    </a:cubicBezTo>
                    <a:cubicBezTo>
                      <a:pt x="113159" y="443161"/>
                      <a:pt x="193267" y="480284"/>
                      <a:pt x="279236" y="488100"/>
                    </a:cubicBezTo>
                    <a:cubicBezTo>
                      <a:pt x="365205" y="495916"/>
                      <a:pt x="496113" y="456839"/>
                      <a:pt x="584036" y="429485"/>
                    </a:cubicBezTo>
                    <a:cubicBezTo>
                      <a:pt x="671959" y="402131"/>
                      <a:pt x="773560" y="378685"/>
                      <a:pt x="806775" y="323977"/>
                    </a:cubicBezTo>
                    <a:cubicBezTo>
                      <a:pt x="839990" y="269269"/>
                      <a:pt x="814591" y="153992"/>
                      <a:pt x="783329" y="101238"/>
                    </a:cubicBezTo>
                    <a:cubicBezTo>
                      <a:pt x="752068" y="48484"/>
                      <a:pt x="673913" y="21131"/>
                      <a:pt x="584036" y="745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65" name="Oval 164">
                <a:extLst>
                  <a:ext uri="{FF2B5EF4-FFF2-40B4-BE49-F238E27FC236}">
                    <a16:creationId xmlns:a16="http://schemas.microsoft.com/office/drawing/2014/main" id="{957723B6-8455-5C43-AB7C-7F5FCD67AE5E}"/>
                  </a:ext>
                </a:extLst>
              </p:cNvPr>
              <p:cNvSpPr/>
              <p:nvPr/>
            </p:nvSpPr>
            <p:spPr>
              <a:xfrm>
                <a:off x="6358058" y="4945839"/>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66" name="Oval 165">
                <a:extLst>
                  <a:ext uri="{FF2B5EF4-FFF2-40B4-BE49-F238E27FC236}">
                    <a16:creationId xmlns:a16="http://schemas.microsoft.com/office/drawing/2014/main" id="{461585C2-600E-F34E-99C3-D2C963F78977}"/>
                  </a:ext>
                </a:extLst>
              </p:cNvPr>
              <p:cNvSpPr/>
              <p:nvPr/>
            </p:nvSpPr>
            <p:spPr>
              <a:xfrm>
                <a:off x="5431936" y="4969286"/>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67" name="Oval 166">
                <a:extLst>
                  <a:ext uri="{FF2B5EF4-FFF2-40B4-BE49-F238E27FC236}">
                    <a16:creationId xmlns:a16="http://schemas.microsoft.com/office/drawing/2014/main" id="{77D0BA4D-9833-344C-92EC-C75F34536D0E}"/>
                  </a:ext>
                </a:extLst>
              </p:cNvPr>
              <p:cNvSpPr/>
              <p:nvPr/>
            </p:nvSpPr>
            <p:spPr>
              <a:xfrm>
                <a:off x="5900862" y="4887225"/>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68" name="Freeform 167">
                <a:extLst>
                  <a:ext uri="{FF2B5EF4-FFF2-40B4-BE49-F238E27FC236}">
                    <a16:creationId xmlns:a16="http://schemas.microsoft.com/office/drawing/2014/main" id="{32A8E207-30A4-714D-8854-9B07E2CD7708}"/>
                  </a:ext>
                </a:extLst>
              </p:cNvPr>
              <p:cNvSpPr/>
              <p:nvPr/>
            </p:nvSpPr>
            <p:spPr>
              <a:xfrm>
                <a:off x="5744308" y="4840331"/>
                <a:ext cx="386861" cy="70737"/>
              </a:xfrm>
              <a:custGeom>
                <a:avLst/>
                <a:gdLst>
                  <a:gd name="connsiteX0" fmla="*/ 0 w 386861"/>
                  <a:gd name="connsiteY0" fmla="*/ 23446 h 70737"/>
                  <a:gd name="connsiteX1" fmla="*/ 164123 w 386861"/>
                  <a:gd name="connsiteY1" fmla="*/ 70338 h 70737"/>
                  <a:gd name="connsiteX2" fmla="*/ 386861 w 386861"/>
                  <a:gd name="connsiteY2" fmla="*/ 0 h 70737"/>
                </a:gdLst>
                <a:ahLst/>
                <a:cxnLst>
                  <a:cxn ang="0">
                    <a:pos x="connsiteX0" y="connsiteY0"/>
                  </a:cxn>
                  <a:cxn ang="0">
                    <a:pos x="connsiteX1" y="connsiteY1"/>
                  </a:cxn>
                  <a:cxn ang="0">
                    <a:pos x="connsiteX2" y="connsiteY2"/>
                  </a:cxn>
                </a:cxnLst>
                <a:rect l="l" t="t" r="r" b="b"/>
                <a:pathLst>
                  <a:path w="386861" h="70737">
                    <a:moveTo>
                      <a:pt x="0" y="23446"/>
                    </a:moveTo>
                    <a:cubicBezTo>
                      <a:pt x="49823" y="48846"/>
                      <a:pt x="99646" y="74246"/>
                      <a:pt x="164123" y="70338"/>
                    </a:cubicBezTo>
                    <a:cubicBezTo>
                      <a:pt x="228600" y="66430"/>
                      <a:pt x="386861" y="0"/>
                      <a:pt x="386861"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grpSp>
        <p:sp>
          <p:nvSpPr>
            <p:cNvPr id="135" name="Rectangle 134">
              <a:extLst>
                <a:ext uri="{FF2B5EF4-FFF2-40B4-BE49-F238E27FC236}">
                  <a16:creationId xmlns:a16="http://schemas.microsoft.com/office/drawing/2014/main" id="{1204F989-C237-5243-8089-28B91183755E}"/>
                </a:ext>
              </a:extLst>
            </p:cNvPr>
            <p:cNvSpPr/>
            <p:nvPr/>
          </p:nvSpPr>
          <p:spPr>
            <a:xfrm>
              <a:off x="2617598" y="5408350"/>
              <a:ext cx="3217103" cy="63788"/>
            </a:xfrm>
            <a:prstGeom prst="rect">
              <a:avLst/>
            </a:prstGeom>
            <a:gradFill flip="none" rotWithShape="1">
              <a:gsLst>
                <a:gs pos="31000">
                  <a:srgbClr val="00B0F0"/>
                </a:gs>
                <a:gs pos="0">
                  <a:schemeClr val="accent1">
                    <a:lumMod val="50000"/>
                  </a:schemeClr>
                </a:gs>
                <a:gs pos="60000">
                  <a:srgbClr val="FFFF00"/>
                </a:gs>
                <a:gs pos="66000">
                  <a:srgbClr val="FF8000"/>
                </a:gs>
                <a:gs pos="39000">
                  <a:srgbClr val="FFFF00"/>
                </a:gs>
                <a:gs pos="100000">
                  <a:srgbClr val="FF00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36" name="TextBox 135">
              <a:extLst>
                <a:ext uri="{FF2B5EF4-FFF2-40B4-BE49-F238E27FC236}">
                  <a16:creationId xmlns:a16="http://schemas.microsoft.com/office/drawing/2014/main" id="{F7EB1E22-9C0E-B740-8561-052EBBD010FA}"/>
                </a:ext>
              </a:extLst>
            </p:cNvPr>
            <p:cNvSpPr txBox="1"/>
            <p:nvPr/>
          </p:nvSpPr>
          <p:spPr>
            <a:xfrm>
              <a:off x="3329165" y="5599377"/>
              <a:ext cx="1769419" cy="369332"/>
            </a:xfrm>
            <a:prstGeom prst="rect">
              <a:avLst/>
            </a:prstGeom>
            <a:noFill/>
          </p:spPr>
          <p:txBody>
            <a:bodyPr wrap="square" rtlCol="0">
              <a:spAutoFit/>
            </a:bodyPr>
            <a:lstStyle/>
            <a:p>
              <a:pPr algn="ctr"/>
              <a:r>
                <a:rPr lang="en-US" dirty="0">
                  <a:solidFill>
                    <a:srgbClr val="2C3D50"/>
                  </a:solidFill>
                </a:rPr>
                <a:t>Temperature </a:t>
              </a:r>
              <a:r>
                <a:rPr lang="en-US" dirty="0">
                  <a:solidFill>
                    <a:srgbClr val="2C3D50"/>
                  </a:solidFill>
                  <a:sym typeface="Wingdings" pitchFamily="2" charset="2"/>
                </a:rPr>
                <a:t></a:t>
              </a:r>
              <a:endParaRPr lang="en-US" dirty="0">
                <a:solidFill>
                  <a:srgbClr val="2C3D50"/>
                </a:solidFill>
              </a:endParaRPr>
            </a:p>
          </p:txBody>
        </p:sp>
        <p:sp>
          <p:nvSpPr>
            <p:cNvPr id="6" name="Freeform 5">
              <a:extLst>
                <a:ext uri="{FF2B5EF4-FFF2-40B4-BE49-F238E27FC236}">
                  <a16:creationId xmlns:a16="http://schemas.microsoft.com/office/drawing/2014/main" id="{68F0A22B-47FB-4144-BB83-FCD7945C2115}"/>
                </a:ext>
              </a:extLst>
            </p:cNvPr>
            <p:cNvSpPr/>
            <p:nvPr/>
          </p:nvSpPr>
          <p:spPr>
            <a:xfrm>
              <a:off x="4788940" y="5365711"/>
              <a:ext cx="1012055" cy="160370"/>
            </a:xfrm>
            <a:custGeom>
              <a:avLst/>
              <a:gdLst>
                <a:gd name="connsiteX0" fmla="*/ 0 w 1349406"/>
                <a:gd name="connsiteY0" fmla="*/ 133919 h 213826"/>
                <a:gd name="connsiteX1" fmla="*/ 159798 w 1349406"/>
                <a:gd name="connsiteY1" fmla="*/ 754 h 213826"/>
                <a:gd name="connsiteX2" fmla="*/ 275208 w 1349406"/>
                <a:gd name="connsiteY2" fmla="*/ 187185 h 213826"/>
                <a:gd name="connsiteX3" fmla="*/ 514905 w 1349406"/>
                <a:gd name="connsiteY3" fmla="*/ 45142 h 213826"/>
                <a:gd name="connsiteX4" fmla="*/ 710214 w 1349406"/>
                <a:gd name="connsiteY4" fmla="*/ 204940 h 213826"/>
                <a:gd name="connsiteX5" fmla="*/ 861134 w 1349406"/>
                <a:gd name="connsiteY5" fmla="*/ 18509 h 213826"/>
                <a:gd name="connsiteX6" fmla="*/ 1056443 w 1349406"/>
                <a:gd name="connsiteY6" fmla="*/ 213818 h 213826"/>
                <a:gd name="connsiteX7" fmla="*/ 1242874 w 1349406"/>
                <a:gd name="connsiteY7" fmla="*/ 9632 h 213826"/>
                <a:gd name="connsiteX8" fmla="*/ 1349406 w 1349406"/>
                <a:gd name="connsiteY8" fmla="*/ 187185 h 21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06" h="213826">
                  <a:moveTo>
                    <a:pt x="0" y="133919"/>
                  </a:moveTo>
                  <a:cubicBezTo>
                    <a:pt x="56965" y="62897"/>
                    <a:pt x="113930" y="-8124"/>
                    <a:pt x="159798" y="754"/>
                  </a:cubicBezTo>
                  <a:cubicBezTo>
                    <a:pt x="205666" y="9632"/>
                    <a:pt x="216024" y="179787"/>
                    <a:pt x="275208" y="187185"/>
                  </a:cubicBezTo>
                  <a:cubicBezTo>
                    <a:pt x="334392" y="194583"/>
                    <a:pt x="442404" y="42183"/>
                    <a:pt x="514905" y="45142"/>
                  </a:cubicBezTo>
                  <a:cubicBezTo>
                    <a:pt x="587406" y="48101"/>
                    <a:pt x="652509" y="209379"/>
                    <a:pt x="710214" y="204940"/>
                  </a:cubicBezTo>
                  <a:cubicBezTo>
                    <a:pt x="767919" y="200501"/>
                    <a:pt x="803429" y="17029"/>
                    <a:pt x="861134" y="18509"/>
                  </a:cubicBezTo>
                  <a:cubicBezTo>
                    <a:pt x="918839" y="19989"/>
                    <a:pt x="992820" y="215297"/>
                    <a:pt x="1056443" y="213818"/>
                  </a:cubicBezTo>
                  <a:cubicBezTo>
                    <a:pt x="1120066" y="212339"/>
                    <a:pt x="1194047" y="14071"/>
                    <a:pt x="1242874" y="9632"/>
                  </a:cubicBezTo>
                  <a:cubicBezTo>
                    <a:pt x="1291701" y="5193"/>
                    <a:pt x="1320553" y="96189"/>
                    <a:pt x="1349406" y="1871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C3D50"/>
                </a:solidFill>
              </a:endParaRPr>
            </a:p>
          </p:txBody>
        </p:sp>
        <p:sp>
          <p:nvSpPr>
            <p:cNvPr id="169" name="Freeform 168">
              <a:extLst>
                <a:ext uri="{FF2B5EF4-FFF2-40B4-BE49-F238E27FC236}">
                  <a16:creationId xmlns:a16="http://schemas.microsoft.com/office/drawing/2014/main" id="{0389D5E1-DEF9-A249-9C89-840DB5C76313}"/>
                </a:ext>
              </a:extLst>
            </p:cNvPr>
            <p:cNvSpPr/>
            <p:nvPr/>
          </p:nvSpPr>
          <p:spPr>
            <a:xfrm>
              <a:off x="3681570" y="5307877"/>
              <a:ext cx="1012055" cy="232958"/>
            </a:xfrm>
            <a:custGeom>
              <a:avLst/>
              <a:gdLst>
                <a:gd name="connsiteX0" fmla="*/ 0 w 1349406"/>
                <a:gd name="connsiteY0" fmla="*/ 133919 h 213826"/>
                <a:gd name="connsiteX1" fmla="*/ 159798 w 1349406"/>
                <a:gd name="connsiteY1" fmla="*/ 754 h 213826"/>
                <a:gd name="connsiteX2" fmla="*/ 275208 w 1349406"/>
                <a:gd name="connsiteY2" fmla="*/ 187185 h 213826"/>
                <a:gd name="connsiteX3" fmla="*/ 514905 w 1349406"/>
                <a:gd name="connsiteY3" fmla="*/ 45142 h 213826"/>
                <a:gd name="connsiteX4" fmla="*/ 710214 w 1349406"/>
                <a:gd name="connsiteY4" fmla="*/ 204940 h 213826"/>
                <a:gd name="connsiteX5" fmla="*/ 861134 w 1349406"/>
                <a:gd name="connsiteY5" fmla="*/ 18509 h 213826"/>
                <a:gd name="connsiteX6" fmla="*/ 1056443 w 1349406"/>
                <a:gd name="connsiteY6" fmla="*/ 213818 h 213826"/>
                <a:gd name="connsiteX7" fmla="*/ 1242874 w 1349406"/>
                <a:gd name="connsiteY7" fmla="*/ 9632 h 213826"/>
                <a:gd name="connsiteX8" fmla="*/ 1349406 w 1349406"/>
                <a:gd name="connsiteY8" fmla="*/ 187185 h 21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06" h="213826">
                  <a:moveTo>
                    <a:pt x="0" y="133919"/>
                  </a:moveTo>
                  <a:cubicBezTo>
                    <a:pt x="56965" y="62897"/>
                    <a:pt x="113930" y="-8124"/>
                    <a:pt x="159798" y="754"/>
                  </a:cubicBezTo>
                  <a:cubicBezTo>
                    <a:pt x="205666" y="9632"/>
                    <a:pt x="216024" y="179787"/>
                    <a:pt x="275208" y="187185"/>
                  </a:cubicBezTo>
                  <a:cubicBezTo>
                    <a:pt x="334392" y="194583"/>
                    <a:pt x="442404" y="42183"/>
                    <a:pt x="514905" y="45142"/>
                  </a:cubicBezTo>
                  <a:cubicBezTo>
                    <a:pt x="587406" y="48101"/>
                    <a:pt x="652509" y="209379"/>
                    <a:pt x="710214" y="204940"/>
                  </a:cubicBezTo>
                  <a:cubicBezTo>
                    <a:pt x="767919" y="200501"/>
                    <a:pt x="803429" y="17029"/>
                    <a:pt x="861134" y="18509"/>
                  </a:cubicBezTo>
                  <a:cubicBezTo>
                    <a:pt x="918839" y="19989"/>
                    <a:pt x="992820" y="215297"/>
                    <a:pt x="1056443" y="213818"/>
                  </a:cubicBezTo>
                  <a:cubicBezTo>
                    <a:pt x="1120066" y="212339"/>
                    <a:pt x="1194047" y="14071"/>
                    <a:pt x="1242874" y="9632"/>
                  </a:cubicBezTo>
                  <a:cubicBezTo>
                    <a:pt x="1291701" y="5193"/>
                    <a:pt x="1320553" y="96189"/>
                    <a:pt x="1349406" y="187185"/>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C3D50"/>
                </a:solidFill>
              </a:endParaRPr>
            </a:p>
          </p:txBody>
        </p:sp>
        <p:sp>
          <p:nvSpPr>
            <p:cNvPr id="170" name="Freeform 169">
              <a:extLst>
                <a:ext uri="{FF2B5EF4-FFF2-40B4-BE49-F238E27FC236}">
                  <a16:creationId xmlns:a16="http://schemas.microsoft.com/office/drawing/2014/main" id="{F8134DD3-6F0C-284B-BBD9-466243E6FD9C}"/>
                </a:ext>
              </a:extLst>
            </p:cNvPr>
            <p:cNvSpPr/>
            <p:nvPr/>
          </p:nvSpPr>
          <p:spPr>
            <a:xfrm>
              <a:off x="2630518" y="5245582"/>
              <a:ext cx="1012055" cy="373846"/>
            </a:xfrm>
            <a:custGeom>
              <a:avLst/>
              <a:gdLst>
                <a:gd name="connsiteX0" fmla="*/ 0 w 1349406"/>
                <a:gd name="connsiteY0" fmla="*/ 133919 h 213826"/>
                <a:gd name="connsiteX1" fmla="*/ 159798 w 1349406"/>
                <a:gd name="connsiteY1" fmla="*/ 754 h 213826"/>
                <a:gd name="connsiteX2" fmla="*/ 275208 w 1349406"/>
                <a:gd name="connsiteY2" fmla="*/ 187185 h 213826"/>
                <a:gd name="connsiteX3" fmla="*/ 514905 w 1349406"/>
                <a:gd name="connsiteY3" fmla="*/ 45142 h 213826"/>
                <a:gd name="connsiteX4" fmla="*/ 710214 w 1349406"/>
                <a:gd name="connsiteY4" fmla="*/ 204940 h 213826"/>
                <a:gd name="connsiteX5" fmla="*/ 861134 w 1349406"/>
                <a:gd name="connsiteY5" fmla="*/ 18509 h 213826"/>
                <a:gd name="connsiteX6" fmla="*/ 1056443 w 1349406"/>
                <a:gd name="connsiteY6" fmla="*/ 213818 h 213826"/>
                <a:gd name="connsiteX7" fmla="*/ 1242874 w 1349406"/>
                <a:gd name="connsiteY7" fmla="*/ 9632 h 213826"/>
                <a:gd name="connsiteX8" fmla="*/ 1349406 w 1349406"/>
                <a:gd name="connsiteY8" fmla="*/ 187185 h 21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06" h="213826">
                  <a:moveTo>
                    <a:pt x="0" y="133919"/>
                  </a:moveTo>
                  <a:cubicBezTo>
                    <a:pt x="56965" y="62897"/>
                    <a:pt x="113930" y="-8124"/>
                    <a:pt x="159798" y="754"/>
                  </a:cubicBezTo>
                  <a:cubicBezTo>
                    <a:pt x="205666" y="9632"/>
                    <a:pt x="216024" y="179787"/>
                    <a:pt x="275208" y="187185"/>
                  </a:cubicBezTo>
                  <a:cubicBezTo>
                    <a:pt x="334392" y="194583"/>
                    <a:pt x="442404" y="42183"/>
                    <a:pt x="514905" y="45142"/>
                  </a:cubicBezTo>
                  <a:cubicBezTo>
                    <a:pt x="587406" y="48101"/>
                    <a:pt x="652509" y="209379"/>
                    <a:pt x="710214" y="204940"/>
                  </a:cubicBezTo>
                  <a:cubicBezTo>
                    <a:pt x="767919" y="200501"/>
                    <a:pt x="803429" y="17029"/>
                    <a:pt x="861134" y="18509"/>
                  </a:cubicBezTo>
                  <a:cubicBezTo>
                    <a:pt x="918839" y="19989"/>
                    <a:pt x="992820" y="215297"/>
                    <a:pt x="1056443" y="213818"/>
                  </a:cubicBezTo>
                  <a:cubicBezTo>
                    <a:pt x="1120066" y="212339"/>
                    <a:pt x="1194047" y="14071"/>
                    <a:pt x="1242874" y="9632"/>
                  </a:cubicBezTo>
                  <a:cubicBezTo>
                    <a:pt x="1291701" y="5193"/>
                    <a:pt x="1320553" y="96189"/>
                    <a:pt x="1349406" y="18718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C3D50"/>
                </a:solidFill>
              </a:endParaRPr>
            </a:p>
          </p:txBody>
        </p:sp>
        <p:pic>
          <p:nvPicPr>
            <p:cNvPr id="15" name="Picture 14">
              <a:extLst>
                <a:ext uri="{FF2B5EF4-FFF2-40B4-BE49-F238E27FC236}">
                  <a16:creationId xmlns:a16="http://schemas.microsoft.com/office/drawing/2014/main" id="{A8CE8C15-385F-934B-93C4-1FDE6AA18CC8}"/>
                </a:ext>
              </a:extLst>
            </p:cNvPr>
            <p:cNvPicPr>
              <a:picLocks noChangeAspect="1"/>
            </p:cNvPicPr>
            <p:nvPr/>
          </p:nvPicPr>
          <p:blipFill>
            <a:blip r:embed="rId3"/>
            <a:stretch>
              <a:fillRect/>
            </a:stretch>
          </p:blipFill>
          <p:spPr>
            <a:xfrm>
              <a:off x="2520299" y="4252777"/>
              <a:ext cx="980902" cy="942923"/>
            </a:xfrm>
            <a:prstGeom prst="rect">
              <a:avLst/>
            </a:prstGeom>
          </p:spPr>
        </p:pic>
        <p:grpSp>
          <p:nvGrpSpPr>
            <p:cNvPr id="134" name="Group 133">
              <a:extLst>
                <a:ext uri="{FF2B5EF4-FFF2-40B4-BE49-F238E27FC236}">
                  <a16:creationId xmlns:a16="http://schemas.microsoft.com/office/drawing/2014/main" id="{A395B2D2-562F-EF4A-AFA8-2A0E13D3A931}"/>
                </a:ext>
              </a:extLst>
            </p:cNvPr>
            <p:cNvGrpSpPr/>
            <p:nvPr/>
          </p:nvGrpSpPr>
          <p:grpSpPr>
            <a:xfrm rot="21382307">
              <a:off x="2691702" y="4331072"/>
              <a:ext cx="590812" cy="791172"/>
              <a:chOff x="3985127" y="91607"/>
              <a:chExt cx="4366993" cy="5917821"/>
            </a:xfrm>
          </p:grpSpPr>
          <p:sp>
            <p:nvSpPr>
              <p:cNvPr id="139" name="Freeform 138">
                <a:extLst>
                  <a:ext uri="{FF2B5EF4-FFF2-40B4-BE49-F238E27FC236}">
                    <a16:creationId xmlns:a16="http://schemas.microsoft.com/office/drawing/2014/main" id="{74F5FB77-2A11-3645-9878-36D983EDDF5A}"/>
                  </a:ext>
                </a:extLst>
              </p:cNvPr>
              <p:cNvSpPr/>
              <p:nvPr/>
            </p:nvSpPr>
            <p:spPr>
              <a:xfrm>
                <a:off x="6974771" y="91607"/>
                <a:ext cx="492907" cy="932605"/>
              </a:xfrm>
              <a:custGeom>
                <a:avLst/>
                <a:gdLst>
                  <a:gd name="connsiteX0" fmla="*/ 460 w 492907"/>
                  <a:gd name="connsiteY0" fmla="*/ 563585 h 932605"/>
                  <a:gd name="connsiteX1" fmla="*/ 117691 w 492907"/>
                  <a:gd name="connsiteY1" fmla="*/ 106385 h 932605"/>
                  <a:gd name="connsiteX2" fmla="*/ 188029 w 492907"/>
                  <a:gd name="connsiteY2" fmla="*/ 235339 h 932605"/>
                  <a:gd name="connsiteX3" fmla="*/ 305260 w 492907"/>
                  <a:gd name="connsiteY3" fmla="*/ 877 h 932605"/>
                  <a:gd name="connsiteX4" fmla="*/ 305260 w 492907"/>
                  <a:gd name="connsiteY4" fmla="*/ 153277 h 932605"/>
                  <a:gd name="connsiteX5" fmla="*/ 492829 w 492907"/>
                  <a:gd name="connsiteY5" fmla="*/ 94662 h 932605"/>
                  <a:gd name="connsiteX6" fmla="*/ 328706 w 492907"/>
                  <a:gd name="connsiteY6" fmla="*/ 493247 h 932605"/>
                  <a:gd name="connsiteX7" fmla="*/ 340429 w 492907"/>
                  <a:gd name="connsiteY7" fmla="*/ 927000 h 932605"/>
                  <a:gd name="connsiteX8" fmla="*/ 164583 w 492907"/>
                  <a:gd name="connsiteY8" fmla="*/ 727708 h 932605"/>
                  <a:gd name="connsiteX9" fmla="*/ 460 w 492907"/>
                  <a:gd name="connsiteY9" fmla="*/ 563585 h 93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907" h="932605">
                    <a:moveTo>
                      <a:pt x="460" y="563585"/>
                    </a:moveTo>
                    <a:cubicBezTo>
                      <a:pt x="-7355" y="460031"/>
                      <a:pt x="86430" y="161093"/>
                      <a:pt x="117691" y="106385"/>
                    </a:cubicBezTo>
                    <a:cubicBezTo>
                      <a:pt x="148952" y="51677"/>
                      <a:pt x="156768" y="252924"/>
                      <a:pt x="188029" y="235339"/>
                    </a:cubicBezTo>
                    <a:cubicBezTo>
                      <a:pt x="219290" y="217754"/>
                      <a:pt x="285721" y="14554"/>
                      <a:pt x="305260" y="877"/>
                    </a:cubicBezTo>
                    <a:cubicBezTo>
                      <a:pt x="324799" y="-12800"/>
                      <a:pt x="273999" y="137646"/>
                      <a:pt x="305260" y="153277"/>
                    </a:cubicBezTo>
                    <a:cubicBezTo>
                      <a:pt x="336522" y="168908"/>
                      <a:pt x="488921" y="38000"/>
                      <a:pt x="492829" y="94662"/>
                    </a:cubicBezTo>
                    <a:cubicBezTo>
                      <a:pt x="496737" y="151324"/>
                      <a:pt x="354106" y="354524"/>
                      <a:pt x="328706" y="493247"/>
                    </a:cubicBezTo>
                    <a:cubicBezTo>
                      <a:pt x="303306" y="631970"/>
                      <a:pt x="367783" y="887923"/>
                      <a:pt x="340429" y="927000"/>
                    </a:cubicBezTo>
                    <a:cubicBezTo>
                      <a:pt x="313075" y="966077"/>
                      <a:pt x="217337" y="790231"/>
                      <a:pt x="164583" y="727708"/>
                    </a:cubicBezTo>
                    <a:cubicBezTo>
                      <a:pt x="111829" y="665185"/>
                      <a:pt x="8275" y="667139"/>
                      <a:pt x="460" y="56358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0" name="Freeform 139">
                <a:extLst>
                  <a:ext uri="{FF2B5EF4-FFF2-40B4-BE49-F238E27FC236}">
                    <a16:creationId xmlns:a16="http://schemas.microsoft.com/office/drawing/2014/main" id="{F71F338B-6797-D24F-AA85-BD72F74E0324}"/>
                  </a:ext>
                </a:extLst>
              </p:cNvPr>
              <p:cNvSpPr/>
              <p:nvPr/>
            </p:nvSpPr>
            <p:spPr>
              <a:xfrm flipH="1">
                <a:off x="5602534" y="299155"/>
                <a:ext cx="492907" cy="932605"/>
              </a:xfrm>
              <a:custGeom>
                <a:avLst/>
                <a:gdLst>
                  <a:gd name="connsiteX0" fmla="*/ 460 w 492907"/>
                  <a:gd name="connsiteY0" fmla="*/ 563585 h 932605"/>
                  <a:gd name="connsiteX1" fmla="*/ 117691 w 492907"/>
                  <a:gd name="connsiteY1" fmla="*/ 106385 h 932605"/>
                  <a:gd name="connsiteX2" fmla="*/ 188029 w 492907"/>
                  <a:gd name="connsiteY2" fmla="*/ 235339 h 932605"/>
                  <a:gd name="connsiteX3" fmla="*/ 305260 w 492907"/>
                  <a:gd name="connsiteY3" fmla="*/ 877 h 932605"/>
                  <a:gd name="connsiteX4" fmla="*/ 305260 w 492907"/>
                  <a:gd name="connsiteY4" fmla="*/ 153277 h 932605"/>
                  <a:gd name="connsiteX5" fmla="*/ 492829 w 492907"/>
                  <a:gd name="connsiteY5" fmla="*/ 94662 h 932605"/>
                  <a:gd name="connsiteX6" fmla="*/ 328706 w 492907"/>
                  <a:gd name="connsiteY6" fmla="*/ 493247 h 932605"/>
                  <a:gd name="connsiteX7" fmla="*/ 340429 w 492907"/>
                  <a:gd name="connsiteY7" fmla="*/ 927000 h 932605"/>
                  <a:gd name="connsiteX8" fmla="*/ 164583 w 492907"/>
                  <a:gd name="connsiteY8" fmla="*/ 727708 h 932605"/>
                  <a:gd name="connsiteX9" fmla="*/ 460 w 492907"/>
                  <a:gd name="connsiteY9" fmla="*/ 563585 h 93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907" h="932605">
                    <a:moveTo>
                      <a:pt x="460" y="563585"/>
                    </a:moveTo>
                    <a:cubicBezTo>
                      <a:pt x="-7355" y="460031"/>
                      <a:pt x="86430" y="161093"/>
                      <a:pt x="117691" y="106385"/>
                    </a:cubicBezTo>
                    <a:cubicBezTo>
                      <a:pt x="148952" y="51677"/>
                      <a:pt x="156768" y="252924"/>
                      <a:pt x="188029" y="235339"/>
                    </a:cubicBezTo>
                    <a:cubicBezTo>
                      <a:pt x="219290" y="217754"/>
                      <a:pt x="285721" y="14554"/>
                      <a:pt x="305260" y="877"/>
                    </a:cubicBezTo>
                    <a:cubicBezTo>
                      <a:pt x="324799" y="-12800"/>
                      <a:pt x="273999" y="137646"/>
                      <a:pt x="305260" y="153277"/>
                    </a:cubicBezTo>
                    <a:cubicBezTo>
                      <a:pt x="336522" y="168908"/>
                      <a:pt x="488921" y="38000"/>
                      <a:pt x="492829" y="94662"/>
                    </a:cubicBezTo>
                    <a:cubicBezTo>
                      <a:pt x="496737" y="151324"/>
                      <a:pt x="354106" y="354524"/>
                      <a:pt x="328706" y="493247"/>
                    </a:cubicBezTo>
                    <a:cubicBezTo>
                      <a:pt x="303306" y="631970"/>
                      <a:pt x="367783" y="887923"/>
                      <a:pt x="340429" y="927000"/>
                    </a:cubicBezTo>
                    <a:cubicBezTo>
                      <a:pt x="313075" y="966077"/>
                      <a:pt x="217337" y="790231"/>
                      <a:pt x="164583" y="727708"/>
                    </a:cubicBezTo>
                    <a:cubicBezTo>
                      <a:pt x="111829" y="665185"/>
                      <a:pt x="8275" y="667139"/>
                      <a:pt x="460" y="56358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1" name="Freeform 140">
                <a:extLst>
                  <a:ext uri="{FF2B5EF4-FFF2-40B4-BE49-F238E27FC236}">
                    <a16:creationId xmlns:a16="http://schemas.microsoft.com/office/drawing/2014/main" id="{CFEB789E-D632-0F46-8F03-87BF8D4ED8F1}"/>
                  </a:ext>
                </a:extLst>
              </p:cNvPr>
              <p:cNvSpPr/>
              <p:nvPr/>
            </p:nvSpPr>
            <p:spPr>
              <a:xfrm>
                <a:off x="4580206" y="589002"/>
                <a:ext cx="3453451" cy="5130579"/>
              </a:xfrm>
              <a:custGeom>
                <a:avLst/>
                <a:gdLst>
                  <a:gd name="connsiteX0" fmla="*/ 2406748 w 3453451"/>
                  <a:gd name="connsiteY0" fmla="*/ 54467 h 5130579"/>
                  <a:gd name="connsiteX1" fmla="*/ 2055056 w 3453451"/>
                  <a:gd name="connsiteY1" fmla="*/ 7575 h 5130579"/>
                  <a:gd name="connsiteX2" fmla="*/ 1808871 w 3453451"/>
                  <a:gd name="connsiteY2" fmla="*/ 66190 h 5130579"/>
                  <a:gd name="connsiteX3" fmla="*/ 1093763 w 3453451"/>
                  <a:gd name="connsiteY3" fmla="*/ 605452 h 5130579"/>
                  <a:gd name="connsiteX4" fmla="*/ 343486 w 3453451"/>
                  <a:gd name="connsiteY4" fmla="*/ 1590190 h 5130579"/>
                  <a:gd name="connsiteX5" fmla="*/ 62132 w 3453451"/>
                  <a:gd name="connsiteY5" fmla="*/ 2750775 h 5130579"/>
                  <a:gd name="connsiteX6" fmla="*/ 26963 w 3453451"/>
                  <a:gd name="connsiteY6" fmla="*/ 3723790 h 5130579"/>
                  <a:gd name="connsiteX7" fmla="*/ 390379 w 3453451"/>
                  <a:gd name="connsiteY7" fmla="*/ 4509236 h 5130579"/>
                  <a:gd name="connsiteX8" fmla="*/ 894471 w 3453451"/>
                  <a:gd name="connsiteY8" fmla="*/ 4942990 h 5130579"/>
                  <a:gd name="connsiteX9" fmla="*/ 976532 w 3453451"/>
                  <a:gd name="connsiteY9" fmla="*/ 5095390 h 5130579"/>
                  <a:gd name="connsiteX10" fmla="*/ 1093763 w 3453451"/>
                  <a:gd name="connsiteY10" fmla="*/ 4966436 h 5130579"/>
                  <a:gd name="connsiteX11" fmla="*/ 1269609 w 3453451"/>
                  <a:gd name="connsiteY11" fmla="*/ 5107113 h 5130579"/>
                  <a:gd name="connsiteX12" fmla="*/ 1328225 w 3453451"/>
                  <a:gd name="connsiteY12" fmla="*/ 4989882 h 5130579"/>
                  <a:gd name="connsiteX13" fmla="*/ 1715086 w 3453451"/>
                  <a:gd name="connsiteY13" fmla="*/ 5130559 h 5130579"/>
                  <a:gd name="connsiteX14" fmla="*/ 1726809 w 3453451"/>
                  <a:gd name="connsiteY14" fmla="*/ 4978159 h 5130579"/>
                  <a:gd name="connsiteX15" fmla="*/ 2137117 w 3453451"/>
                  <a:gd name="connsiteY15" fmla="*/ 4931267 h 5130579"/>
                  <a:gd name="connsiteX16" fmla="*/ 2805332 w 3453451"/>
                  <a:gd name="connsiteY16" fmla="*/ 4591298 h 5130579"/>
                  <a:gd name="connsiteX17" fmla="*/ 3250809 w 3453451"/>
                  <a:gd name="connsiteY17" fmla="*/ 3700344 h 5130579"/>
                  <a:gd name="connsiteX18" fmla="*/ 3426656 w 3453451"/>
                  <a:gd name="connsiteY18" fmla="*/ 2340467 h 5130579"/>
                  <a:gd name="connsiteX19" fmla="*/ 3438379 w 3453451"/>
                  <a:gd name="connsiteY19" fmla="*/ 1742590 h 5130579"/>
                  <a:gd name="connsiteX20" fmla="*/ 3285979 w 3453451"/>
                  <a:gd name="connsiteY20" fmla="*/ 1097821 h 5130579"/>
                  <a:gd name="connsiteX21" fmla="*/ 2981179 w 3453451"/>
                  <a:gd name="connsiteY21" fmla="*/ 605452 h 5130579"/>
                  <a:gd name="connsiteX22" fmla="*/ 2699825 w 3453451"/>
                  <a:gd name="connsiteY22" fmla="*/ 288929 h 5130579"/>
                  <a:gd name="connsiteX23" fmla="*/ 2406748 w 3453451"/>
                  <a:gd name="connsiteY23" fmla="*/ 54467 h 5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53451" h="5130579">
                    <a:moveTo>
                      <a:pt x="2406748" y="54467"/>
                    </a:moveTo>
                    <a:cubicBezTo>
                      <a:pt x="2299286" y="7575"/>
                      <a:pt x="2154702" y="5621"/>
                      <a:pt x="2055056" y="7575"/>
                    </a:cubicBezTo>
                    <a:cubicBezTo>
                      <a:pt x="1955410" y="9529"/>
                      <a:pt x="1969086" y="-33456"/>
                      <a:pt x="1808871" y="66190"/>
                    </a:cubicBezTo>
                    <a:cubicBezTo>
                      <a:pt x="1648656" y="165836"/>
                      <a:pt x="1337994" y="351452"/>
                      <a:pt x="1093763" y="605452"/>
                    </a:cubicBezTo>
                    <a:cubicBezTo>
                      <a:pt x="849532" y="859452"/>
                      <a:pt x="515424" y="1232636"/>
                      <a:pt x="343486" y="1590190"/>
                    </a:cubicBezTo>
                    <a:cubicBezTo>
                      <a:pt x="171547" y="1947744"/>
                      <a:pt x="114886" y="2395175"/>
                      <a:pt x="62132" y="2750775"/>
                    </a:cubicBezTo>
                    <a:cubicBezTo>
                      <a:pt x="9378" y="3106375"/>
                      <a:pt x="-27745" y="3430713"/>
                      <a:pt x="26963" y="3723790"/>
                    </a:cubicBezTo>
                    <a:cubicBezTo>
                      <a:pt x="81671" y="4016867"/>
                      <a:pt x="245794" y="4306036"/>
                      <a:pt x="390379" y="4509236"/>
                    </a:cubicBezTo>
                    <a:cubicBezTo>
                      <a:pt x="534964" y="4712436"/>
                      <a:pt x="796779" y="4845298"/>
                      <a:pt x="894471" y="4942990"/>
                    </a:cubicBezTo>
                    <a:cubicBezTo>
                      <a:pt x="992163" y="5040682"/>
                      <a:pt x="943317" y="5091482"/>
                      <a:pt x="976532" y="5095390"/>
                    </a:cubicBezTo>
                    <a:cubicBezTo>
                      <a:pt x="1009747" y="5099298"/>
                      <a:pt x="1044917" y="4964482"/>
                      <a:pt x="1093763" y="4966436"/>
                    </a:cubicBezTo>
                    <a:cubicBezTo>
                      <a:pt x="1142609" y="4968390"/>
                      <a:pt x="1230532" y="5103205"/>
                      <a:pt x="1269609" y="5107113"/>
                    </a:cubicBezTo>
                    <a:cubicBezTo>
                      <a:pt x="1308686" y="5111021"/>
                      <a:pt x="1253979" y="4985974"/>
                      <a:pt x="1328225" y="4989882"/>
                    </a:cubicBezTo>
                    <a:cubicBezTo>
                      <a:pt x="1402471" y="4993790"/>
                      <a:pt x="1648655" y="5132513"/>
                      <a:pt x="1715086" y="5130559"/>
                    </a:cubicBezTo>
                    <a:cubicBezTo>
                      <a:pt x="1781517" y="5128605"/>
                      <a:pt x="1656471" y="5011374"/>
                      <a:pt x="1726809" y="4978159"/>
                    </a:cubicBezTo>
                    <a:cubicBezTo>
                      <a:pt x="1797147" y="4944944"/>
                      <a:pt x="1957363" y="4995744"/>
                      <a:pt x="2137117" y="4931267"/>
                    </a:cubicBezTo>
                    <a:cubicBezTo>
                      <a:pt x="2316871" y="4866790"/>
                      <a:pt x="2619717" y="4796452"/>
                      <a:pt x="2805332" y="4591298"/>
                    </a:cubicBezTo>
                    <a:cubicBezTo>
                      <a:pt x="2990947" y="4386144"/>
                      <a:pt x="3147255" y="4075482"/>
                      <a:pt x="3250809" y="3700344"/>
                    </a:cubicBezTo>
                    <a:cubicBezTo>
                      <a:pt x="3354363" y="3325206"/>
                      <a:pt x="3395394" y="2666759"/>
                      <a:pt x="3426656" y="2340467"/>
                    </a:cubicBezTo>
                    <a:cubicBezTo>
                      <a:pt x="3457918" y="2014175"/>
                      <a:pt x="3461825" y="1949698"/>
                      <a:pt x="3438379" y="1742590"/>
                    </a:cubicBezTo>
                    <a:cubicBezTo>
                      <a:pt x="3414933" y="1535482"/>
                      <a:pt x="3362179" y="1287344"/>
                      <a:pt x="3285979" y="1097821"/>
                    </a:cubicBezTo>
                    <a:cubicBezTo>
                      <a:pt x="3209779" y="908298"/>
                      <a:pt x="3078871" y="740267"/>
                      <a:pt x="2981179" y="605452"/>
                    </a:cubicBezTo>
                    <a:cubicBezTo>
                      <a:pt x="2883487" y="470637"/>
                      <a:pt x="2791656" y="380760"/>
                      <a:pt x="2699825" y="288929"/>
                    </a:cubicBezTo>
                    <a:cubicBezTo>
                      <a:pt x="2607994" y="197098"/>
                      <a:pt x="2514210" y="101359"/>
                      <a:pt x="2406748" y="54467"/>
                    </a:cubicBezTo>
                    <a:close/>
                  </a:path>
                </a:pathLst>
              </a:cu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2" name="Freeform 141">
                <a:extLst>
                  <a:ext uri="{FF2B5EF4-FFF2-40B4-BE49-F238E27FC236}">
                    <a16:creationId xmlns:a16="http://schemas.microsoft.com/office/drawing/2014/main" id="{4335D902-D582-5B43-92FA-C14E73A991AA}"/>
                  </a:ext>
                </a:extLst>
              </p:cNvPr>
              <p:cNvSpPr/>
              <p:nvPr/>
            </p:nvSpPr>
            <p:spPr>
              <a:xfrm>
                <a:off x="7337122" y="992229"/>
                <a:ext cx="1014998" cy="4507801"/>
              </a:xfrm>
              <a:custGeom>
                <a:avLst/>
                <a:gdLst>
                  <a:gd name="connsiteX0" fmla="*/ 107032 w 1014998"/>
                  <a:gd name="connsiteY0" fmla="*/ 2932 h 4507801"/>
                  <a:gd name="connsiteX1" fmla="*/ 107032 w 1014998"/>
                  <a:gd name="connsiteY1" fmla="*/ 553917 h 4507801"/>
                  <a:gd name="connsiteX2" fmla="*/ 423555 w 1014998"/>
                  <a:gd name="connsiteY2" fmla="*/ 1198686 h 4507801"/>
                  <a:gd name="connsiteX3" fmla="*/ 318047 w 1014998"/>
                  <a:gd name="connsiteY3" fmla="*/ 2277209 h 4507801"/>
                  <a:gd name="connsiteX4" fmla="*/ 235986 w 1014998"/>
                  <a:gd name="connsiteY4" fmla="*/ 3039209 h 4507801"/>
                  <a:gd name="connsiteX5" fmla="*/ 212540 w 1014998"/>
                  <a:gd name="connsiteY5" fmla="*/ 3543302 h 4507801"/>
                  <a:gd name="connsiteX6" fmla="*/ 60140 w 1014998"/>
                  <a:gd name="connsiteY6" fmla="*/ 3766040 h 4507801"/>
                  <a:gd name="connsiteX7" fmla="*/ 1524 w 1014998"/>
                  <a:gd name="connsiteY7" fmla="*/ 4023948 h 4507801"/>
                  <a:gd name="connsiteX8" fmla="*/ 24970 w 1014998"/>
                  <a:gd name="connsiteY8" fmla="*/ 4281855 h 4507801"/>
                  <a:gd name="connsiteX9" fmla="*/ 107032 w 1014998"/>
                  <a:gd name="connsiteY9" fmla="*/ 4457702 h 4507801"/>
                  <a:gd name="connsiteX10" fmla="*/ 282878 w 1014998"/>
                  <a:gd name="connsiteY10" fmla="*/ 4504594 h 4507801"/>
                  <a:gd name="connsiteX11" fmla="*/ 435278 w 1014998"/>
                  <a:gd name="connsiteY11" fmla="*/ 4387363 h 4507801"/>
                  <a:gd name="connsiteX12" fmla="*/ 552509 w 1014998"/>
                  <a:gd name="connsiteY12" fmla="*/ 4199794 h 4507801"/>
                  <a:gd name="connsiteX13" fmla="*/ 575955 w 1014998"/>
                  <a:gd name="connsiteY13" fmla="*/ 3977055 h 4507801"/>
                  <a:gd name="connsiteX14" fmla="*/ 611124 w 1014998"/>
                  <a:gd name="connsiteY14" fmla="*/ 3531578 h 4507801"/>
                  <a:gd name="connsiteX15" fmla="*/ 693186 w 1014998"/>
                  <a:gd name="connsiteY15" fmla="*/ 2640625 h 4507801"/>
                  <a:gd name="connsiteX16" fmla="*/ 798693 w 1014998"/>
                  <a:gd name="connsiteY16" fmla="*/ 1984132 h 4507801"/>
                  <a:gd name="connsiteX17" fmla="*/ 986263 w 1014998"/>
                  <a:gd name="connsiteY17" fmla="*/ 1198686 h 4507801"/>
                  <a:gd name="connsiteX18" fmla="*/ 1009709 w 1014998"/>
                  <a:gd name="connsiteY18" fmla="*/ 1046286 h 4507801"/>
                  <a:gd name="connsiteX19" fmla="*/ 939370 w 1014998"/>
                  <a:gd name="connsiteY19" fmla="*/ 917332 h 4507801"/>
                  <a:gd name="connsiteX20" fmla="*/ 751801 w 1014998"/>
                  <a:gd name="connsiteY20" fmla="*/ 917332 h 4507801"/>
                  <a:gd name="connsiteX21" fmla="*/ 634570 w 1014998"/>
                  <a:gd name="connsiteY21" fmla="*/ 776655 h 4507801"/>
                  <a:gd name="connsiteX22" fmla="*/ 517340 w 1014998"/>
                  <a:gd name="connsiteY22" fmla="*/ 553917 h 4507801"/>
                  <a:gd name="connsiteX23" fmla="*/ 423555 w 1014998"/>
                  <a:gd name="connsiteY23" fmla="*/ 342902 h 4507801"/>
                  <a:gd name="connsiteX24" fmla="*/ 107032 w 1014998"/>
                  <a:gd name="connsiteY24" fmla="*/ 2932 h 450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14998" h="4507801">
                    <a:moveTo>
                      <a:pt x="107032" y="2932"/>
                    </a:moveTo>
                    <a:cubicBezTo>
                      <a:pt x="54278" y="38101"/>
                      <a:pt x="54278" y="354625"/>
                      <a:pt x="107032" y="553917"/>
                    </a:cubicBezTo>
                    <a:cubicBezTo>
                      <a:pt x="159786" y="753209"/>
                      <a:pt x="388386" y="911471"/>
                      <a:pt x="423555" y="1198686"/>
                    </a:cubicBezTo>
                    <a:cubicBezTo>
                      <a:pt x="458724" y="1485901"/>
                      <a:pt x="349308" y="1970455"/>
                      <a:pt x="318047" y="2277209"/>
                    </a:cubicBezTo>
                    <a:cubicBezTo>
                      <a:pt x="286786" y="2583963"/>
                      <a:pt x="253570" y="2828194"/>
                      <a:pt x="235986" y="3039209"/>
                    </a:cubicBezTo>
                    <a:cubicBezTo>
                      <a:pt x="218402" y="3250224"/>
                      <a:pt x="241848" y="3422163"/>
                      <a:pt x="212540" y="3543302"/>
                    </a:cubicBezTo>
                    <a:cubicBezTo>
                      <a:pt x="183232" y="3664441"/>
                      <a:pt x="95309" y="3685932"/>
                      <a:pt x="60140" y="3766040"/>
                    </a:cubicBezTo>
                    <a:cubicBezTo>
                      <a:pt x="24971" y="3846148"/>
                      <a:pt x="7386" y="3937979"/>
                      <a:pt x="1524" y="4023948"/>
                    </a:cubicBezTo>
                    <a:cubicBezTo>
                      <a:pt x="-4338" y="4109917"/>
                      <a:pt x="7385" y="4209563"/>
                      <a:pt x="24970" y="4281855"/>
                    </a:cubicBezTo>
                    <a:cubicBezTo>
                      <a:pt x="42555" y="4354147"/>
                      <a:pt x="64047" y="4420579"/>
                      <a:pt x="107032" y="4457702"/>
                    </a:cubicBezTo>
                    <a:cubicBezTo>
                      <a:pt x="150017" y="4494825"/>
                      <a:pt x="228170" y="4516317"/>
                      <a:pt x="282878" y="4504594"/>
                    </a:cubicBezTo>
                    <a:cubicBezTo>
                      <a:pt x="337586" y="4492871"/>
                      <a:pt x="390340" y="4438163"/>
                      <a:pt x="435278" y="4387363"/>
                    </a:cubicBezTo>
                    <a:cubicBezTo>
                      <a:pt x="480217" y="4336563"/>
                      <a:pt x="529063" y="4268179"/>
                      <a:pt x="552509" y="4199794"/>
                    </a:cubicBezTo>
                    <a:cubicBezTo>
                      <a:pt x="575955" y="4131409"/>
                      <a:pt x="566186" y="4088424"/>
                      <a:pt x="575955" y="3977055"/>
                    </a:cubicBezTo>
                    <a:cubicBezTo>
                      <a:pt x="585724" y="3865686"/>
                      <a:pt x="591586" y="3754316"/>
                      <a:pt x="611124" y="3531578"/>
                    </a:cubicBezTo>
                    <a:cubicBezTo>
                      <a:pt x="630662" y="3308840"/>
                      <a:pt x="661925" y="2898533"/>
                      <a:pt x="693186" y="2640625"/>
                    </a:cubicBezTo>
                    <a:cubicBezTo>
                      <a:pt x="724448" y="2382717"/>
                      <a:pt x="749847" y="2224455"/>
                      <a:pt x="798693" y="1984132"/>
                    </a:cubicBezTo>
                    <a:cubicBezTo>
                      <a:pt x="847539" y="1743809"/>
                      <a:pt x="951094" y="1354994"/>
                      <a:pt x="986263" y="1198686"/>
                    </a:cubicBezTo>
                    <a:cubicBezTo>
                      <a:pt x="1021432" y="1042378"/>
                      <a:pt x="1017525" y="1093178"/>
                      <a:pt x="1009709" y="1046286"/>
                    </a:cubicBezTo>
                    <a:cubicBezTo>
                      <a:pt x="1001893" y="999394"/>
                      <a:pt x="982355" y="938824"/>
                      <a:pt x="939370" y="917332"/>
                    </a:cubicBezTo>
                    <a:cubicBezTo>
                      <a:pt x="896385" y="895840"/>
                      <a:pt x="802601" y="940778"/>
                      <a:pt x="751801" y="917332"/>
                    </a:cubicBezTo>
                    <a:cubicBezTo>
                      <a:pt x="701001" y="893886"/>
                      <a:pt x="673647" y="837224"/>
                      <a:pt x="634570" y="776655"/>
                    </a:cubicBezTo>
                    <a:cubicBezTo>
                      <a:pt x="595493" y="716086"/>
                      <a:pt x="552509" y="626209"/>
                      <a:pt x="517340" y="553917"/>
                    </a:cubicBezTo>
                    <a:cubicBezTo>
                      <a:pt x="482171" y="481625"/>
                      <a:pt x="491940" y="426917"/>
                      <a:pt x="423555" y="342902"/>
                    </a:cubicBezTo>
                    <a:cubicBezTo>
                      <a:pt x="355170" y="258887"/>
                      <a:pt x="159786" y="-32237"/>
                      <a:pt x="107032" y="2932"/>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3" name="Freeform 142">
                <a:extLst>
                  <a:ext uri="{FF2B5EF4-FFF2-40B4-BE49-F238E27FC236}">
                    <a16:creationId xmlns:a16="http://schemas.microsoft.com/office/drawing/2014/main" id="{C9E9405C-8FF9-6443-A543-4D919BE60425}"/>
                  </a:ext>
                </a:extLst>
              </p:cNvPr>
              <p:cNvSpPr/>
              <p:nvPr/>
            </p:nvSpPr>
            <p:spPr>
              <a:xfrm>
                <a:off x="7479323" y="3973281"/>
                <a:ext cx="449799" cy="1160126"/>
              </a:xfrm>
              <a:custGeom>
                <a:avLst/>
                <a:gdLst>
                  <a:gd name="connsiteX0" fmla="*/ 269631 w 449799"/>
                  <a:gd name="connsiteY0" fmla="*/ 1160126 h 1160126"/>
                  <a:gd name="connsiteX1" fmla="*/ 187569 w 449799"/>
                  <a:gd name="connsiteY1" fmla="*/ 996003 h 1160126"/>
                  <a:gd name="connsiteX2" fmla="*/ 211015 w 449799"/>
                  <a:gd name="connsiteY2" fmla="*/ 784988 h 1160126"/>
                  <a:gd name="connsiteX3" fmla="*/ 375139 w 449799"/>
                  <a:gd name="connsiteY3" fmla="*/ 573973 h 1160126"/>
                  <a:gd name="connsiteX4" fmla="*/ 445477 w 449799"/>
                  <a:gd name="connsiteY4" fmla="*/ 327788 h 1160126"/>
                  <a:gd name="connsiteX5" fmla="*/ 257908 w 449799"/>
                  <a:gd name="connsiteY5" fmla="*/ 11265 h 1160126"/>
                  <a:gd name="connsiteX6" fmla="*/ 82062 w 449799"/>
                  <a:gd name="connsiteY6" fmla="*/ 81603 h 1160126"/>
                  <a:gd name="connsiteX7" fmla="*/ 293077 w 449799"/>
                  <a:gd name="connsiteY7" fmla="*/ 187111 h 1160126"/>
                  <a:gd name="connsiteX8" fmla="*/ 222739 w 449799"/>
                  <a:gd name="connsiteY8" fmla="*/ 515357 h 1160126"/>
                  <a:gd name="connsiteX9" fmla="*/ 0 w 449799"/>
                  <a:gd name="connsiteY9" fmla="*/ 749819 h 116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799" h="1160126">
                    <a:moveTo>
                      <a:pt x="269631" y="1160126"/>
                    </a:moveTo>
                    <a:cubicBezTo>
                      <a:pt x="233484" y="1109326"/>
                      <a:pt x="197338" y="1058526"/>
                      <a:pt x="187569" y="996003"/>
                    </a:cubicBezTo>
                    <a:cubicBezTo>
                      <a:pt x="177800" y="933480"/>
                      <a:pt x="179753" y="855326"/>
                      <a:pt x="211015" y="784988"/>
                    </a:cubicBezTo>
                    <a:cubicBezTo>
                      <a:pt x="242277" y="714650"/>
                      <a:pt x="336062" y="650173"/>
                      <a:pt x="375139" y="573973"/>
                    </a:cubicBezTo>
                    <a:cubicBezTo>
                      <a:pt x="414216" y="497773"/>
                      <a:pt x="465015" y="421573"/>
                      <a:pt x="445477" y="327788"/>
                    </a:cubicBezTo>
                    <a:cubicBezTo>
                      <a:pt x="425939" y="234003"/>
                      <a:pt x="318477" y="52296"/>
                      <a:pt x="257908" y="11265"/>
                    </a:cubicBezTo>
                    <a:cubicBezTo>
                      <a:pt x="197339" y="-29766"/>
                      <a:pt x="76201" y="52295"/>
                      <a:pt x="82062" y="81603"/>
                    </a:cubicBezTo>
                    <a:cubicBezTo>
                      <a:pt x="87923" y="110911"/>
                      <a:pt x="269631" y="114819"/>
                      <a:pt x="293077" y="187111"/>
                    </a:cubicBezTo>
                    <a:cubicBezTo>
                      <a:pt x="316523" y="259403"/>
                      <a:pt x="271585" y="421572"/>
                      <a:pt x="222739" y="515357"/>
                    </a:cubicBezTo>
                    <a:cubicBezTo>
                      <a:pt x="173893" y="609142"/>
                      <a:pt x="0" y="749819"/>
                      <a:pt x="0" y="749819"/>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4" name="Freeform 143">
                <a:extLst>
                  <a:ext uri="{FF2B5EF4-FFF2-40B4-BE49-F238E27FC236}">
                    <a16:creationId xmlns:a16="http://schemas.microsoft.com/office/drawing/2014/main" id="{C57F0051-8FCF-8942-814A-4522B28A5F56}"/>
                  </a:ext>
                </a:extLst>
              </p:cNvPr>
              <p:cNvSpPr/>
              <p:nvPr/>
            </p:nvSpPr>
            <p:spPr>
              <a:xfrm>
                <a:off x="6670414" y="4380281"/>
                <a:ext cx="899654" cy="1629147"/>
              </a:xfrm>
              <a:custGeom>
                <a:avLst/>
                <a:gdLst>
                  <a:gd name="connsiteX0" fmla="*/ 17 w 899654"/>
                  <a:gd name="connsiteY0" fmla="*/ 366265 h 1629147"/>
                  <a:gd name="connsiteX1" fmla="*/ 199309 w 899654"/>
                  <a:gd name="connsiteY1" fmla="*/ 905526 h 1629147"/>
                  <a:gd name="connsiteX2" fmla="*/ 551001 w 899654"/>
                  <a:gd name="connsiteY2" fmla="*/ 1468234 h 1629147"/>
                  <a:gd name="connsiteX3" fmla="*/ 679955 w 899654"/>
                  <a:gd name="connsiteY3" fmla="*/ 1620634 h 1629147"/>
                  <a:gd name="connsiteX4" fmla="*/ 820632 w 899654"/>
                  <a:gd name="connsiteY4" fmla="*/ 1597188 h 1629147"/>
                  <a:gd name="connsiteX5" fmla="*/ 890971 w 899654"/>
                  <a:gd name="connsiteY5" fmla="*/ 1491680 h 1629147"/>
                  <a:gd name="connsiteX6" fmla="*/ 890971 w 899654"/>
                  <a:gd name="connsiteY6" fmla="*/ 1233773 h 1629147"/>
                  <a:gd name="connsiteX7" fmla="*/ 890971 w 899654"/>
                  <a:gd name="connsiteY7" fmla="*/ 893803 h 1629147"/>
                  <a:gd name="connsiteX8" fmla="*/ 773740 w 899654"/>
                  <a:gd name="connsiteY8" fmla="*/ 213865 h 1629147"/>
                  <a:gd name="connsiteX9" fmla="*/ 668232 w 899654"/>
                  <a:gd name="connsiteY9" fmla="*/ 2850 h 1629147"/>
                  <a:gd name="connsiteX10" fmla="*/ 621340 w 899654"/>
                  <a:gd name="connsiteY10" fmla="*/ 331096 h 1629147"/>
                  <a:gd name="connsiteX11" fmla="*/ 492386 w 899654"/>
                  <a:gd name="connsiteY11" fmla="*/ 249034 h 1629147"/>
                  <a:gd name="connsiteX12" fmla="*/ 457217 w 899654"/>
                  <a:gd name="connsiteY12" fmla="*/ 530388 h 1629147"/>
                  <a:gd name="connsiteX13" fmla="*/ 187586 w 899654"/>
                  <a:gd name="connsiteY13" fmla="*/ 213865 h 1629147"/>
                  <a:gd name="connsiteX14" fmla="*/ 187586 w 899654"/>
                  <a:gd name="connsiteY14" fmla="*/ 542111 h 1629147"/>
                  <a:gd name="connsiteX15" fmla="*/ 17 w 899654"/>
                  <a:gd name="connsiteY15" fmla="*/ 366265 h 16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9654" h="1629147">
                    <a:moveTo>
                      <a:pt x="17" y="366265"/>
                    </a:moveTo>
                    <a:cubicBezTo>
                      <a:pt x="1971" y="426834"/>
                      <a:pt x="107478" y="721865"/>
                      <a:pt x="199309" y="905526"/>
                    </a:cubicBezTo>
                    <a:cubicBezTo>
                      <a:pt x="291140" y="1089188"/>
                      <a:pt x="470893" y="1349049"/>
                      <a:pt x="551001" y="1468234"/>
                    </a:cubicBezTo>
                    <a:cubicBezTo>
                      <a:pt x="631109" y="1587419"/>
                      <a:pt x="635017" y="1599142"/>
                      <a:pt x="679955" y="1620634"/>
                    </a:cubicBezTo>
                    <a:cubicBezTo>
                      <a:pt x="724894" y="1642126"/>
                      <a:pt x="785463" y="1618680"/>
                      <a:pt x="820632" y="1597188"/>
                    </a:cubicBezTo>
                    <a:cubicBezTo>
                      <a:pt x="855801" y="1575696"/>
                      <a:pt x="879248" y="1552249"/>
                      <a:pt x="890971" y="1491680"/>
                    </a:cubicBezTo>
                    <a:cubicBezTo>
                      <a:pt x="902694" y="1431111"/>
                      <a:pt x="890971" y="1233773"/>
                      <a:pt x="890971" y="1233773"/>
                    </a:cubicBezTo>
                    <a:cubicBezTo>
                      <a:pt x="890971" y="1134127"/>
                      <a:pt x="910509" y="1063788"/>
                      <a:pt x="890971" y="893803"/>
                    </a:cubicBezTo>
                    <a:cubicBezTo>
                      <a:pt x="871433" y="723818"/>
                      <a:pt x="810863" y="362357"/>
                      <a:pt x="773740" y="213865"/>
                    </a:cubicBezTo>
                    <a:cubicBezTo>
                      <a:pt x="736617" y="65373"/>
                      <a:pt x="693632" y="-16688"/>
                      <a:pt x="668232" y="2850"/>
                    </a:cubicBezTo>
                    <a:cubicBezTo>
                      <a:pt x="642832" y="22388"/>
                      <a:pt x="650648" y="290065"/>
                      <a:pt x="621340" y="331096"/>
                    </a:cubicBezTo>
                    <a:cubicBezTo>
                      <a:pt x="592032" y="372127"/>
                      <a:pt x="519740" y="215819"/>
                      <a:pt x="492386" y="249034"/>
                    </a:cubicBezTo>
                    <a:cubicBezTo>
                      <a:pt x="465032" y="282249"/>
                      <a:pt x="508017" y="536249"/>
                      <a:pt x="457217" y="530388"/>
                    </a:cubicBezTo>
                    <a:cubicBezTo>
                      <a:pt x="406417" y="524527"/>
                      <a:pt x="232524" y="211911"/>
                      <a:pt x="187586" y="213865"/>
                    </a:cubicBezTo>
                    <a:cubicBezTo>
                      <a:pt x="142648" y="215819"/>
                      <a:pt x="214940" y="514757"/>
                      <a:pt x="187586" y="542111"/>
                    </a:cubicBezTo>
                    <a:cubicBezTo>
                      <a:pt x="160232" y="569465"/>
                      <a:pt x="-1937" y="305696"/>
                      <a:pt x="17" y="36626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5" name="Freeform 144">
                <a:extLst>
                  <a:ext uri="{FF2B5EF4-FFF2-40B4-BE49-F238E27FC236}">
                    <a16:creationId xmlns:a16="http://schemas.microsoft.com/office/drawing/2014/main" id="{22D779B2-B391-D74B-B780-2F97EDE4EF3F}"/>
                  </a:ext>
                </a:extLst>
              </p:cNvPr>
              <p:cNvSpPr/>
              <p:nvPr/>
            </p:nvSpPr>
            <p:spPr>
              <a:xfrm>
                <a:off x="4535207" y="4526990"/>
                <a:ext cx="775904" cy="1369284"/>
              </a:xfrm>
              <a:custGeom>
                <a:avLst/>
                <a:gdLst>
                  <a:gd name="connsiteX0" fmla="*/ 259531 w 775904"/>
                  <a:gd name="connsiteY0" fmla="*/ 78879 h 1369284"/>
                  <a:gd name="connsiteX1" fmla="*/ 95408 w 775904"/>
                  <a:gd name="connsiteY1" fmla="*/ 688479 h 1369284"/>
                  <a:gd name="connsiteX2" fmla="*/ 13347 w 775904"/>
                  <a:gd name="connsiteY2" fmla="*/ 981556 h 1369284"/>
                  <a:gd name="connsiteX3" fmla="*/ 13347 w 775904"/>
                  <a:gd name="connsiteY3" fmla="*/ 1286356 h 1369284"/>
                  <a:gd name="connsiteX4" fmla="*/ 142301 w 775904"/>
                  <a:gd name="connsiteY4" fmla="*/ 1368417 h 1369284"/>
                  <a:gd name="connsiteX5" fmla="*/ 247808 w 775904"/>
                  <a:gd name="connsiteY5" fmla="*/ 1251187 h 1369284"/>
                  <a:gd name="connsiteX6" fmla="*/ 458824 w 775904"/>
                  <a:gd name="connsiteY6" fmla="*/ 946387 h 1369284"/>
                  <a:gd name="connsiteX7" fmla="*/ 611224 w 775904"/>
                  <a:gd name="connsiteY7" fmla="*/ 571248 h 1369284"/>
                  <a:gd name="connsiteX8" fmla="*/ 775347 w 775904"/>
                  <a:gd name="connsiteY8" fmla="*/ 196110 h 1369284"/>
                  <a:gd name="connsiteX9" fmla="*/ 552608 w 775904"/>
                  <a:gd name="connsiteY9" fmla="*/ 325064 h 1369284"/>
                  <a:gd name="connsiteX10" fmla="*/ 552608 w 775904"/>
                  <a:gd name="connsiteY10" fmla="*/ 125771 h 1369284"/>
                  <a:gd name="connsiteX11" fmla="*/ 411931 w 775904"/>
                  <a:gd name="connsiteY11" fmla="*/ 196110 h 1369284"/>
                  <a:gd name="connsiteX12" fmla="*/ 294701 w 775904"/>
                  <a:gd name="connsiteY12" fmla="*/ 20264 h 1369284"/>
                  <a:gd name="connsiteX13" fmla="*/ 259531 w 775904"/>
                  <a:gd name="connsiteY13" fmla="*/ 78879 h 136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4" h="1369284">
                    <a:moveTo>
                      <a:pt x="259531" y="78879"/>
                    </a:moveTo>
                    <a:cubicBezTo>
                      <a:pt x="226315" y="190248"/>
                      <a:pt x="136439" y="538033"/>
                      <a:pt x="95408" y="688479"/>
                    </a:cubicBezTo>
                    <a:cubicBezTo>
                      <a:pt x="54377" y="838925"/>
                      <a:pt x="27024" y="881910"/>
                      <a:pt x="13347" y="981556"/>
                    </a:cubicBezTo>
                    <a:cubicBezTo>
                      <a:pt x="-330" y="1081202"/>
                      <a:pt x="-8145" y="1221879"/>
                      <a:pt x="13347" y="1286356"/>
                    </a:cubicBezTo>
                    <a:cubicBezTo>
                      <a:pt x="34839" y="1350833"/>
                      <a:pt x="103224" y="1374278"/>
                      <a:pt x="142301" y="1368417"/>
                    </a:cubicBezTo>
                    <a:cubicBezTo>
                      <a:pt x="181378" y="1362556"/>
                      <a:pt x="195054" y="1321525"/>
                      <a:pt x="247808" y="1251187"/>
                    </a:cubicBezTo>
                    <a:cubicBezTo>
                      <a:pt x="300562" y="1180849"/>
                      <a:pt x="398255" y="1059710"/>
                      <a:pt x="458824" y="946387"/>
                    </a:cubicBezTo>
                    <a:cubicBezTo>
                      <a:pt x="519393" y="833064"/>
                      <a:pt x="558470" y="696294"/>
                      <a:pt x="611224" y="571248"/>
                    </a:cubicBezTo>
                    <a:cubicBezTo>
                      <a:pt x="663978" y="446202"/>
                      <a:pt x="785116" y="237141"/>
                      <a:pt x="775347" y="196110"/>
                    </a:cubicBezTo>
                    <a:cubicBezTo>
                      <a:pt x="765578" y="155079"/>
                      <a:pt x="589731" y="336787"/>
                      <a:pt x="552608" y="325064"/>
                    </a:cubicBezTo>
                    <a:cubicBezTo>
                      <a:pt x="515485" y="313341"/>
                      <a:pt x="576054" y="147263"/>
                      <a:pt x="552608" y="125771"/>
                    </a:cubicBezTo>
                    <a:cubicBezTo>
                      <a:pt x="529162" y="104279"/>
                      <a:pt x="454915" y="213694"/>
                      <a:pt x="411931" y="196110"/>
                    </a:cubicBezTo>
                    <a:cubicBezTo>
                      <a:pt x="368947" y="178526"/>
                      <a:pt x="314239" y="39802"/>
                      <a:pt x="294701" y="20264"/>
                    </a:cubicBezTo>
                    <a:cubicBezTo>
                      <a:pt x="275163" y="725"/>
                      <a:pt x="292747" y="-32490"/>
                      <a:pt x="259531" y="78879"/>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6" name="Freeform 145">
                <a:extLst>
                  <a:ext uri="{FF2B5EF4-FFF2-40B4-BE49-F238E27FC236}">
                    <a16:creationId xmlns:a16="http://schemas.microsoft.com/office/drawing/2014/main" id="{B7DC02D0-1245-754B-9F87-F6ECE00DEEAB}"/>
                  </a:ext>
                </a:extLst>
              </p:cNvPr>
              <p:cNvSpPr/>
              <p:nvPr/>
            </p:nvSpPr>
            <p:spPr>
              <a:xfrm>
                <a:off x="3985127" y="1906087"/>
                <a:ext cx="1067519" cy="3427405"/>
              </a:xfrm>
              <a:custGeom>
                <a:avLst/>
                <a:gdLst>
                  <a:gd name="connsiteX0" fmla="*/ 1067519 w 1067519"/>
                  <a:gd name="connsiteY0" fmla="*/ 73813 h 3427405"/>
                  <a:gd name="connsiteX1" fmla="*/ 774442 w 1067519"/>
                  <a:gd name="connsiteY1" fmla="*/ 85536 h 3427405"/>
                  <a:gd name="connsiteX2" fmla="*/ 610319 w 1067519"/>
                  <a:gd name="connsiteY2" fmla="*/ 179320 h 3427405"/>
                  <a:gd name="connsiteX3" fmla="*/ 551704 w 1067519"/>
                  <a:gd name="connsiteY3" fmla="*/ 753751 h 3427405"/>
                  <a:gd name="connsiteX4" fmla="*/ 457919 w 1067519"/>
                  <a:gd name="connsiteY4" fmla="*/ 1586090 h 3427405"/>
                  <a:gd name="connsiteX5" fmla="*/ 364135 w 1067519"/>
                  <a:gd name="connsiteY5" fmla="*/ 2078459 h 3427405"/>
                  <a:gd name="connsiteX6" fmla="*/ 223458 w 1067519"/>
                  <a:gd name="connsiteY6" fmla="*/ 2535659 h 3427405"/>
                  <a:gd name="connsiteX7" fmla="*/ 176565 w 1067519"/>
                  <a:gd name="connsiteY7" fmla="*/ 2348090 h 3427405"/>
                  <a:gd name="connsiteX8" fmla="*/ 164842 w 1067519"/>
                  <a:gd name="connsiteY8" fmla="*/ 2183967 h 3427405"/>
                  <a:gd name="connsiteX9" fmla="*/ 305519 w 1067519"/>
                  <a:gd name="connsiteY9" fmla="*/ 2078459 h 3427405"/>
                  <a:gd name="connsiteX10" fmla="*/ 223458 w 1067519"/>
                  <a:gd name="connsiteY10" fmla="*/ 1996397 h 3427405"/>
                  <a:gd name="connsiteX11" fmla="*/ 59335 w 1067519"/>
                  <a:gd name="connsiteY11" fmla="*/ 2207413 h 3427405"/>
                  <a:gd name="connsiteX12" fmla="*/ 24165 w 1067519"/>
                  <a:gd name="connsiteY12" fmla="*/ 2453597 h 3427405"/>
                  <a:gd name="connsiteX13" fmla="*/ 129673 w 1067519"/>
                  <a:gd name="connsiteY13" fmla="*/ 2699782 h 3427405"/>
                  <a:gd name="connsiteX14" fmla="*/ 47611 w 1067519"/>
                  <a:gd name="connsiteY14" fmla="*/ 3016305 h 3427405"/>
                  <a:gd name="connsiteX15" fmla="*/ 719 w 1067519"/>
                  <a:gd name="connsiteY15" fmla="*/ 3180428 h 3427405"/>
                  <a:gd name="connsiteX16" fmla="*/ 82781 w 1067519"/>
                  <a:gd name="connsiteY16" fmla="*/ 3379720 h 3427405"/>
                  <a:gd name="connsiteX17" fmla="*/ 270350 w 1067519"/>
                  <a:gd name="connsiteY17" fmla="*/ 3426613 h 3427405"/>
                  <a:gd name="connsiteX18" fmla="*/ 387581 w 1067519"/>
                  <a:gd name="connsiteY18" fmla="*/ 3356274 h 3427405"/>
                  <a:gd name="connsiteX19" fmla="*/ 457919 w 1067519"/>
                  <a:gd name="connsiteY19" fmla="*/ 3074920 h 3427405"/>
                  <a:gd name="connsiteX20" fmla="*/ 551704 w 1067519"/>
                  <a:gd name="connsiteY20" fmla="*/ 2500490 h 3427405"/>
                  <a:gd name="connsiteX21" fmla="*/ 680658 w 1067519"/>
                  <a:gd name="connsiteY21" fmla="*/ 2137074 h 3427405"/>
                  <a:gd name="connsiteX22" fmla="*/ 762719 w 1067519"/>
                  <a:gd name="connsiteY22" fmla="*/ 1703320 h 3427405"/>
                  <a:gd name="connsiteX23" fmla="*/ 774442 w 1067519"/>
                  <a:gd name="connsiteY23" fmla="*/ 1070274 h 3427405"/>
                  <a:gd name="connsiteX24" fmla="*/ 1067519 w 1067519"/>
                  <a:gd name="connsiteY24" fmla="*/ 73813 h 34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7519" h="3427405">
                    <a:moveTo>
                      <a:pt x="1067519" y="73813"/>
                    </a:moveTo>
                    <a:cubicBezTo>
                      <a:pt x="1067519" y="-90310"/>
                      <a:pt x="850642" y="67951"/>
                      <a:pt x="774442" y="85536"/>
                    </a:cubicBezTo>
                    <a:cubicBezTo>
                      <a:pt x="698242" y="103121"/>
                      <a:pt x="647442" y="67951"/>
                      <a:pt x="610319" y="179320"/>
                    </a:cubicBezTo>
                    <a:cubicBezTo>
                      <a:pt x="573196" y="290689"/>
                      <a:pt x="577104" y="519289"/>
                      <a:pt x="551704" y="753751"/>
                    </a:cubicBezTo>
                    <a:cubicBezTo>
                      <a:pt x="526304" y="988213"/>
                      <a:pt x="489180" y="1365306"/>
                      <a:pt x="457919" y="1586090"/>
                    </a:cubicBezTo>
                    <a:cubicBezTo>
                      <a:pt x="426658" y="1806874"/>
                      <a:pt x="403212" y="1920198"/>
                      <a:pt x="364135" y="2078459"/>
                    </a:cubicBezTo>
                    <a:cubicBezTo>
                      <a:pt x="325058" y="2236720"/>
                      <a:pt x="254720" y="2490721"/>
                      <a:pt x="223458" y="2535659"/>
                    </a:cubicBezTo>
                    <a:cubicBezTo>
                      <a:pt x="192196" y="2580597"/>
                      <a:pt x="186334" y="2406705"/>
                      <a:pt x="176565" y="2348090"/>
                    </a:cubicBezTo>
                    <a:cubicBezTo>
                      <a:pt x="166796" y="2289475"/>
                      <a:pt x="143350" y="2228906"/>
                      <a:pt x="164842" y="2183967"/>
                    </a:cubicBezTo>
                    <a:cubicBezTo>
                      <a:pt x="186334" y="2139029"/>
                      <a:pt x="295750" y="2109720"/>
                      <a:pt x="305519" y="2078459"/>
                    </a:cubicBezTo>
                    <a:cubicBezTo>
                      <a:pt x="315288" y="2047198"/>
                      <a:pt x="264489" y="1974905"/>
                      <a:pt x="223458" y="1996397"/>
                    </a:cubicBezTo>
                    <a:cubicBezTo>
                      <a:pt x="182427" y="2017889"/>
                      <a:pt x="92550" y="2131213"/>
                      <a:pt x="59335" y="2207413"/>
                    </a:cubicBezTo>
                    <a:cubicBezTo>
                      <a:pt x="26119" y="2283613"/>
                      <a:pt x="12442" y="2371536"/>
                      <a:pt x="24165" y="2453597"/>
                    </a:cubicBezTo>
                    <a:cubicBezTo>
                      <a:pt x="35888" y="2535659"/>
                      <a:pt x="125765" y="2605997"/>
                      <a:pt x="129673" y="2699782"/>
                    </a:cubicBezTo>
                    <a:cubicBezTo>
                      <a:pt x="133581" y="2793567"/>
                      <a:pt x="69103" y="2936197"/>
                      <a:pt x="47611" y="3016305"/>
                    </a:cubicBezTo>
                    <a:cubicBezTo>
                      <a:pt x="26119" y="3096413"/>
                      <a:pt x="-5143" y="3119859"/>
                      <a:pt x="719" y="3180428"/>
                    </a:cubicBezTo>
                    <a:cubicBezTo>
                      <a:pt x="6581" y="3240997"/>
                      <a:pt x="37843" y="3338689"/>
                      <a:pt x="82781" y="3379720"/>
                    </a:cubicBezTo>
                    <a:cubicBezTo>
                      <a:pt x="127719" y="3420751"/>
                      <a:pt x="219550" y="3430521"/>
                      <a:pt x="270350" y="3426613"/>
                    </a:cubicBezTo>
                    <a:cubicBezTo>
                      <a:pt x="321150" y="3422705"/>
                      <a:pt x="356319" y="3414890"/>
                      <a:pt x="387581" y="3356274"/>
                    </a:cubicBezTo>
                    <a:cubicBezTo>
                      <a:pt x="418842" y="3297659"/>
                      <a:pt x="430565" y="3217551"/>
                      <a:pt x="457919" y="3074920"/>
                    </a:cubicBezTo>
                    <a:cubicBezTo>
                      <a:pt x="485273" y="2932289"/>
                      <a:pt x="514581" y="2656798"/>
                      <a:pt x="551704" y="2500490"/>
                    </a:cubicBezTo>
                    <a:cubicBezTo>
                      <a:pt x="588827" y="2344182"/>
                      <a:pt x="645489" y="2269936"/>
                      <a:pt x="680658" y="2137074"/>
                    </a:cubicBezTo>
                    <a:cubicBezTo>
                      <a:pt x="715827" y="2004212"/>
                      <a:pt x="747088" y="1881120"/>
                      <a:pt x="762719" y="1703320"/>
                    </a:cubicBezTo>
                    <a:cubicBezTo>
                      <a:pt x="778350" y="1525520"/>
                      <a:pt x="723642" y="1347720"/>
                      <a:pt x="774442" y="1070274"/>
                    </a:cubicBezTo>
                    <a:cubicBezTo>
                      <a:pt x="825242" y="792828"/>
                      <a:pt x="1067519" y="237936"/>
                      <a:pt x="1067519" y="73813"/>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7" name="Freeform 146">
                <a:extLst>
                  <a:ext uri="{FF2B5EF4-FFF2-40B4-BE49-F238E27FC236}">
                    <a16:creationId xmlns:a16="http://schemas.microsoft.com/office/drawing/2014/main" id="{1B97C78D-F01F-8944-BE56-1F05AB134BD2}"/>
                  </a:ext>
                </a:extLst>
              </p:cNvPr>
              <p:cNvSpPr/>
              <p:nvPr/>
            </p:nvSpPr>
            <p:spPr>
              <a:xfrm>
                <a:off x="4723203" y="702084"/>
                <a:ext cx="3155797" cy="3615792"/>
              </a:xfrm>
              <a:custGeom>
                <a:avLst/>
                <a:gdLst>
                  <a:gd name="connsiteX0" fmla="*/ 1595534 w 3155795"/>
                  <a:gd name="connsiteY0" fmla="*/ 105508 h 3615793"/>
                  <a:gd name="connsiteX1" fmla="*/ 1900334 w 3155795"/>
                  <a:gd name="connsiteY1" fmla="*/ 0 h 3615793"/>
                  <a:gd name="connsiteX2" fmla="*/ 1970673 w 3155795"/>
                  <a:gd name="connsiteY2" fmla="*/ 105508 h 3615793"/>
                  <a:gd name="connsiteX3" fmla="*/ 2169965 w 3155795"/>
                  <a:gd name="connsiteY3" fmla="*/ 58616 h 3615793"/>
                  <a:gd name="connsiteX4" fmla="*/ 2252027 w 3155795"/>
                  <a:gd name="connsiteY4" fmla="*/ 234462 h 3615793"/>
                  <a:gd name="connsiteX5" fmla="*/ 2509934 w 3155795"/>
                  <a:gd name="connsiteY5" fmla="*/ 199293 h 3615793"/>
                  <a:gd name="connsiteX6" fmla="*/ 2509934 w 3155795"/>
                  <a:gd name="connsiteY6" fmla="*/ 328247 h 3615793"/>
                  <a:gd name="connsiteX7" fmla="*/ 2697504 w 3155795"/>
                  <a:gd name="connsiteY7" fmla="*/ 398585 h 3615793"/>
                  <a:gd name="connsiteX8" fmla="*/ 2720950 w 3155795"/>
                  <a:gd name="connsiteY8" fmla="*/ 726831 h 3615793"/>
                  <a:gd name="connsiteX9" fmla="*/ 2931965 w 3155795"/>
                  <a:gd name="connsiteY9" fmla="*/ 879231 h 3615793"/>
                  <a:gd name="connsiteX10" fmla="*/ 2908519 w 3155795"/>
                  <a:gd name="connsiteY10" fmla="*/ 1101970 h 3615793"/>
                  <a:gd name="connsiteX11" fmla="*/ 3084365 w 3155795"/>
                  <a:gd name="connsiteY11" fmla="*/ 1148862 h 3615793"/>
                  <a:gd name="connsiteX12" fmla="*/ 3037473 w 3155795"/>
                  <a:gd name="connsiteY12" fmla="*/ 1535723 h 3615793"/>
                  <a:gd name="connsiteX13" fmla="*/ 3154704 w 3155795"/>
                  <a:gd name="connsiteY13" fmla="*/ 1535723 h 3615793"/>
                  <a:gd name="connsiteX14" fmla="*/ 2955411 w 3155795"/>
                  <a:gd name="connsiteY14" fmla="*/ 2145323 h 3615793"/>
                  <a:gd name="connsiteX15" fmla="*/ 3060919 w 3155795"/>
                  <a:gd name="connsiteY15" fmla="*/ 2168770 h 3615793"/>
                  <a:gd name="connsiteX16" fmla="*/ 2826458 w 3155795"/>
                  <a:gd name="connsiteY16" fmla="*/ 2825262 h 3615793"/>
                  <a:gd name="connsiteX17" fmla="*/ 2685781 w 3155795"/>
                  <a:gd name="connsiteY17" fmla="*/ 3118339 h 3615793"/>
                  <a:gd name="connsiteX18" fmla="*/ 2392704 w 3155795"/>
                  <a:gd name="connsiteY18" fmla="*/ 3352800 h 3615793"/>
                  <a:gd name="connsiteX19" fmla="*/ 1712765 w 3155795"/>
                  <a:gd name="connsiteY19" fmla="*/ 3505200 h 3615793"/>
                  <a:gd name="connsiteX20" fmla="*/ 1173504 w 3155795"/>
                  <a:gd name="connsiteY20" fmla="*/ 3610708 h 3615793"/>
                  <a:gd name="connsiteX21" fmla="*/ 212211 w 3155795"/>
                  <a:gd name="connsiteY21" fmla="*/ 3341077 h 3615793"/>
                  <a:gd name="connsiteX22" fmla="*/ 305996 w 3155795"/>
                  <a:gd name="connsiteY22" fmla="*/ 3259016 h 3615793"/>
                  <a:gd name="connsiteX23" fmla="*/ 24642 w 3155795"/>
                  <a:gd name="connsiteY23" fmla="*/ 2907323 h 3615793"/>
                  <a:gd name="connsiteX24" fmla="*/ 71534 w 3155795"/>
                  <a:gd name="connsiteY24" fmla="*/ 2778370 h 3615793"/>
                  <a:gd name="connsiteX25" fmla="*/ 1196 w 3155795"/>
                  <a:gd name="connsiteY25" fmla="*/ 2461847 h 3615793"/>
                  <a:gd name="connsiteX26" fmla="*/ 141873 w 3155795"/>
                  <a:gd name="connsiteY26" fmla="*/ 2321170 h 3615793"/>
                  <a:gd name="connsiteX27" fmla="*/ 71534 w 3155795"/>
                  <a:gd name="connsiteY27" fmla="*/ 1922585 h 3615793"/>
                  <a:gd name="connsiteX28" fmla="*/ 270827 w 3155795"/>
                  <a:gd name="connsiteY28" fmla="*/ 1723293 h 3615793"/>
                  <a:gd name="connsiteX29" fmla="*/ 317719 w 3155795"/>
                  <a:gd name="connsiteY29" fmla="*/ 1383323 h 3615793"/>
                  <a:gd name="connsiteX30" fmla="*/ 493565 w 3155795"/>
                  <a:gd name="connsiteY30" fmla="*/ 1219200 h 3615793"/>
                  <a:gd name="connsiteX31" fmla="*/ 493565 w 3155795"/>
                  <a:gd name="connsiteY31" fmla="*/ 1043354 h 3615793"/>
                  <a:gd name="connsiteX32" fmla="*/ 681134 w 3155795"/>
                  <a:gd name="connsiteY32" fmla="*/ 890954 h 3615793"/>
                  <a:gd name="connsiteX33" fmla="*/ 692858 w 3155795"/>
                  <a:gd name="connsiteY33" fmla="*/ 785447 h 3615793"/>
                  <a:gd name="connsiteX34" fmla="*/ 985934 w 3155795"/>
                  <a:gd name="connsiteY34" fmla="*/ 597877 h 3615793"/>
                  <a:gd name="connsiteX35" fmla="*/ 1009381 w 3155795"/>
                  <a:gd name="connsiteY35" fmla="*/ 433754 h 3615793"/>
                  <a:gd name="connsiteX36" fmla="*/ 1267288 w 3155795"/>
                  <a:gd name="connsiteY36" fmla="*/ 316523 h 3615793"/>
                  <a:gd name="connsiteX37" fmla="*/ 1595534 w 3155795"/>
                  <a:gd name="connsiteY37" fmla="*/ 105508 h 361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55795" h="3615793">
                    <a:moveTo>
                      <a:pt x="1595534" y="105508"/>
                    </a:moveTo>
                    <a:cubicBezTo>
                      <a:pt x="1701041" y="52754"/>
                      <a:pt x="1837811" y="0"/>
                      <a:pt x="1900334" y="0"/>
                    </a:cubicBezTo>
                    <a:cubicBezTo>
                      <a:pt x="1962857" y="0"/>
                      <a:pt x="1925735" y="95739"/>
                      <a:pt x="1970673" y="105508"/>
                    </a:cubicBezTo>
                    <a:cubicBezTo>
                      <a:pt x="2015611" y="115277"/>
                      <a:pt x="2123073" y="37124"/>
                      <a:pt x="2169965" y="58616"/>
                    </a:cubicBezTo>
                    <a:cubicBezTo>
                      <a:pt x="2216857" y="80108"/>
                      <a:pt x="2195366" y="211016"/>
                      <a:pt x="2252027" y="234462"/>
                    </a:cubicBezTo>
                    <a:cubicBezTo>
                      <a:pt x="2308688" y="257908"/>
                      <a:pt x="2466950" y="183662"/>
                      <a:pt x="2509934" y="199293"/>
                    </a:cubicBezTo>
                    <a:cubicBezTo>
                      <a:pt x="2552918" y="214924"/>
                      <a:pt x="2478672" y="295032"/>
                      <a:pt x="2509934" y="328247"/>
                    </a:cubicBezTo>
                    <a:cubicBezTo>
                      <a:pt x="2541196" y="361462"/>
                      <a:pt x="2662335" y="332154"/>
                      <a:pt x="2697504" y="398585"/>
                    </a:cubicBezTo>
                    <a:cubicBezTo>
                      <a:pt x="2732673" y="465016"/>
                      <a:pt x="2681873" y="646723"/>
                      <a:pt x="2720950" y="726831"/>
                    </a:cubicBezTo>
                    <a:cubicBezTo>
                      <a:pt x="2760027" y="806939"/>
                      <a:pt x="2900704" y="816708"/>
                      <a:pt x="2931965" y="879231"/>
                    </a:cubicBezTo>
                    <a:cubicBezTo>
                      <a:pt x="2963227" y="941754"/>
                      <a:pt x="2883119" y="1057032"/>
                      <a:pt x="2908519" y="1101970"/>
                    </a:cubicBezTo>
                    <a:cubicBezTo>
                      <a:pt x="2933919" y="1146908"/>
                      <a:pt x="3062873" y="1076570"/>
                      <a:pt x="3084365" y="1148862"/>
                    </a:cubicBezTo>
                    <a:cubicBezTo>
                      <a:pt x="3105857" y="1221154"/>
                      <a:pt x="3025750" y="1471246"/>
                      <a:pt x="3037473" y="1535723"/>
                    </a:cubicBezTo>
                    <a:cubicBezTo>
                      <a:pt x="3049196" y="1600200"/>
                      <a:pt x="3168381" y="1434123"/>
                      <a:pt x="3154704" y="1535723"/>
                    </a:cubicBezTo>
                    <a:cubicBezTo>
                      <a:pt x="3141027" y="1637323"/>
                      <a:pt x="2971042" y="2039815"/>
                      <a:pt x="2955411" y="2145323"/>
                    </a:cubicBezTo>
                    <a:cubicBezTo>
                      <a:pt x="2939780" y="2250831"/>
                      <a:pt x="3082411" y="2055447"/>
                      <a:pt x="3060919" y="2168770"/>
                    </a:cubicBezTo>
                    <a:cubicBezTo>
                      <a:pt x="3039427" y="2282093"/>
                      <a:pt x="2888981" y="2667001"/>
                      <a:pt x="2826458" y="2825262"/>
                    </a:cubicBezTo>
                    <a:cubicBezTo>
                      <a:pt x="2763935" y="2983523"/>
                      <a:pt x="2758073" y="3030416"/>
                      <a:pt x="2685781" y="3118339"/>
                    </a:cubicBezTo>
                    <a:cubicBezTo>
                      <a:pt x="2613489" y="3206262"/>
                      <a:pt x="2554873" y="3288323"/>
                      <a:pt x="2392704" y="3352800"/>
                    </a:cubicBezTo>
                    <a:cubicBezTo>
                      <a:pt x="2230535" y="3417277"/>
                      <a:pt x="1915965" y="3462215"/>
                      <a:pt x="1712765" y="3505200"/>
                    </a:cubicBezTo>
                    <a:cubicBezTo>
                      <a:pt x="1509565" y="3548185"/>
                      <a:pt x="1423596" y="3638062"/>
                      <a:pt x="1173504" y="3610708"/>
                    </a:cubicBezTo>
                    <a:cubicBezTo>
                      <a:pt x="923412" y="3583354"/>
                      <a:pt x="356796" y="3399692"/>
                      <a:pt x="212211" y="3341077"/>
                    </a:cubicBezTo>
                    <a:cubicBezTo>
                      <a:pt x="67626" y="3282462"/>
                      <a:pt x="337257" y="3331308"/>
                      <a:pt x="305996" y="3259016"/>
                    </a:cubicBezTo>
                    <a:cubicBezTo>
                      <a:pt x="274734" y="3186724"/>
                      <a:pt x="63719" y="2987431"/>
                      <a:pt x="24642" y="2907323"/>
                    </a:cubicBezTo>
                    <a:cubicBezTo>
                      <a:pt x="-14435" y="2827215"/>
                      <a:pt x="75442" y="2852616"/>
                      <a:pt x="71534" y="2778370"/>
                    </a:cubicBezTo>
                    <a:cubicBezTo>
                      <a:pt x="67626" y="2704124"/>
                      <a:pt x="-10527" y="2538047"/>
                      <a:pt x="1196" y="2461847"/>
                    </a:cubicBezTo>
                    <a:cubicBezTo>
                      <a:pt x="12919" y="2385647"/>
                      <a:pt x="130150" y="2411047"/>
                      <a:pt x="141873" y="2321170"/>
                    </a:cubicBezTo>
                    <a:cubicBezTo>
                      <a:pt x="153596" y="2231293"/>
                      <a:pt x="50042" y="2022231"/>
                      <a:pt x="71534" y="1922585"/>
                    </a:cubicBezTo>
                    <a:cubicBezTo>
                      <a:pt x="93026" y="1822939"/>
                      <a:pt x="229796" y="1813170"/>
                      <a:pt x="270827" y="1723293"/>
                    </a:cubicBezTo>
                    <a:cubicBezTo>
                      <a:pt x="311858" y="1633416"/>
                      <a:pt x="280596" y="1467338"/>
                      <a:pt x="317719" y="1383323"/>
                    </a:cubicBezTo>
                    <a:cubicBezTo>
                      <a:pt x="354842" y="1299308"/>
                      <a:pt x="464257" y="1275862"/>
                      <a:pt x="493565" y="1219200"/>
                    </a:cubicBezTo>
                    <a:cubicBezTo>
                      <a:pt x="522873" y="1162539"/>
                      <a:pt x="462304" y="1098062"/>
                      <a:pt x="493565" y="1043354"/>
                    </a:cubicBezTo>
                    <a:cubicBezTo>
                      <a:pt x="524826" y="988646"/>
                      <a:pt x="647918" y="933939"/>
                      <a:pt x="681134" y="890954"/>
                    </a:cubicBezTo>
                    <a:cubicBezTo>
                      <a:pt x="714349" y="847970"/>
                      <a:pt x="642058" y="834293"/>
                      <a:pt x="692858" y="785447"/>
                    </a:cubicBezTo>
                    <a:cubicBezTo>
                      <a:pt x="743658" y="736601"/>
                      <a:pt x="933180" y="656492"/>
                      <a:pt x="985934" y="597877"/>
                    </a:cubicBezTo>
                    <a:cubicBezTo>
                      <a:pt x="1038688" y="539262"/>
                      <a:pt x="962489" y="480646"/>
                      <a:pt x="1009381" y="433754"/>
                    </a:cubicBezTo>
                    <a:cubicBezTo>
                      <a:pt x="1056273" y="386862"/>
                      <a:pt x="1177411" y="371231"/>
                      <a:pt x="1267288" y="316523"/>
                    </a:cubicBezTo>
                    <a:cubicBezTo>
                      <a:pt x="1357165" y="261815"/>
                      <a:pt x="1490027" y="158262"/>
                      <a:pt x="1595534" y="105508"/>
                    </a:cubicBezTo>
                    <a:close/>
                  </a:path>
                </a:pathLst>
              </a:custGeom>
              <a:solidFill>
                <a:srgbClr val="D1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8" name="Freeform 147">
                <a:extLst>
                  <a:ext uri="{FF2B5EF4-FFF2-40B4-BE49-F238E27FC236}">
                    <a16:creationId xmlns:a16="http://schemas.microsoft.com/office/drawing/2014/main" id="{1B773810-47E1-274C-8D10-C3441468E971}"/>
                  </a:ext>
                </a:extLst>
              </p:cNvPr>
              <p:cNvSpPr/>
              <p:nvPr/>
            </p:nvSpPr>
            <p:spPr>
              <a:xfrm>
                <a:off x="4769752" y="3425372"/>
                <a:ext cx="2663609" cy="1396466"/>
              </a:xfrm>
              <a:custGeom>
                <a:avLst/>
                <a:gdLst>
                  <a:gd name="connsiteX0" fmla="*/ 252191 w 2663609"/>
                  <a:gd name="connsiteY0" fmla="*/ 151023 h 952403"/>
                  <a:gd name="connsiteX1" fmla="*/ 48991 w 2663609"/>
                  <a:gd name="connsiteY1" fmla="*/ 354223 h 952403"/>
                  <a:gd name="connsiteX2" fmla="*/ 223162 w 2663609"/>
                  <a:gd name="connsiteY2" fmla="*/ 542909 h 952403"/>
                  <a:gd name="connsiteX3" fmla="*/ 179619 w 2663609"/>
                  <a:gd name="connsiteY3" fmla="*/ 775137 h 952403"/>
                  <a:gd name="connsiteX4" fmla="*/ 440877 w 2663609"/>
                  <a:gd name="connsiteY4" fmla="*/ 775137 h 952403"/>
                  <a:gd name="connsiteX5" fmla="*/ 440877 w 2663609"/>
                  <a:gd name="connsiteY5" fmla="*/ 833195 h 952403"/>
                  <a:gd name="connsiteX6" fmla="*/ 673105 w 2663609"/>
                  <a:gd name="connsiteY6" fmla="*/ 833195 h 952403"/>
                  <a:gd name="connsiteX7" fmla="*/ 731162 w 2663609"/>
                  <a:gd name="connsiteY7" fmla="*/ 949309 h 952403"/>
                  <a:gd name="connsiteX8" fmla="*/ 1021448 w 2663609"/>
                  <a:gd name="connsiteY8" fmla="*/ 920280 h 952403"/>
                  <a:gd name="connsiteX9" fmla="*/ 1239162 w 2663609"/>
                  <a:gd name="connsiteY9" fmla="*/ 934795 h 952403"/>
                  <a:gd name="connsiteX10" fmla="*/ 1471391 w 2663609"/>
                  <a:gd name="connsiteY10" fmla="*/ 891252 h 952403"/>
                  <a:gd name="connsiteX11" fmla="*/ 1674591 w 2663609"/>
                  <a:gd name="connsiteY11" fmla="*/ 920280 h 952403"/>
                  <a:gd name="connsiteX12" fmla="*/ 1877791 w 2663609"/>
                  <a:gd name="connsiteY12" fmla="*/ 688052 h 952403"/>
                  <a:gd name="connsiteX13" fmla="*/ 2095505 w 2663609"/>
                  <a:gd name="connsiteY13" fmla="*/ 673537 h 952403"/>
                  <a:gd name="connsiteX14" fmla="*/ 2342248 w 2663609"/>
                  <a:gd name="connsiteY14" fmla="*/ 484852 h 952403"/>
                  <a:gd name="connsiteX15" fmla="*/ 2501905 w 2663609"/>
                  <a:gd name="connsiteY15" fmla="*/ 325195 h 952403"/>
                  <a:gd name="connsiteX16" fmla="*/ 2487391 w 2663609"/>
                  <a:gd name="connsiteY16" fmla="*/ 5880 h 952403"/>
                  <a:gd name="connsiteX17" fmla="*/ 252191 w 2663609"/>
                  <a:gd name="connsiteY17" fmla="*/ 151023 h 9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3609" h="952403">
                    <a:moveTo>
                      <a:pt x="252191" y="151023"/>
                    </a:moveTo>
                    <a:cubicBezTo>
                      <a:pt x="-154209" y="209080"/>
                      <a:pt x="53829" y="288909"/>
                      <a:pt x="48991" y="354223"/>
                    </a:cubicBezTo>
                    <a:cubicBezTo>
                      <a:pt x="44153" y="419537"/>
                      <a:pt x="201391" y="472757"/>
                      <a:pt x="223162" y="542909"/>
                    </a:cubicBezTo>
                    <a:cubicBezTo>
                      <a:pt x="244933" y="613061"/>
                      <a:pt x="143333" y="736432"/>
                      <a:pt x="179619" y="775137"/>
                    </a:cubicBezTo>
                    <a:cubicBezTo>
                      <a:pt x="215905" y="813842"/>
                      <a:pt x="397334" y="765461"/>
                      <a:pt x="440877" y="775137"/>
                    </a:cubicBezTo>
                    <a:cubicBezTo>
                      <a:pt x="484420" y="784813"/>
                      <a:pt x="402172" y="823519"/>
                      <a:pt x="440877" y="833195"/>
                    </a:cubicBezTo>
                    <a:cubicBezTo>
                      <a:pt x="479582" y="842871"/>
                      <a:pt x="624724" y="813843"/>
                      <a:pt x="673105" y="833195"/>
                    </a:cubicBezTo>
                    <a:cubicBezTo>
                      <a:pt x="721486" y="852547"/>
                      <a:pt x="673105" y="934795"/>
                      <a:pt x="731162" y="949309"/>
                    </a:cubicBezTo>
                    <a:cubicBezTo>
                      <a:pt x="789219" y="963823"/>
                      <a:pt x="936781" y="922699"/>
                      <a:pt x="1021448" y="920280"/>
                    </a:cubicBezTo>
                    <a:cubicBezTo>
                      <a:pt x="1106115" y="917861"/>
                      <a:pt x="1164172" y="939633"/>
                      <a:pt x="1239162" y="934795"/>
                    </a:cubicBezTo>
                    <a:cubicBezTo>
                      <a:pt x="1314152" y="929957"/>
                      <a:pt x="1398820" y="893671"/>
                      <a:pt x="1471391" y="891252"/>
                    </a:cubicBezTo>
                    <a:cubicBezTo>
                      <a:pt x="1543962" y="888833"/>
                      <a:pt x="1606858" y="954147"/>
                      <a:pt x="1674591" y="920280"/>
                    </a:cubicBezTo>
                    <a:cubicBezTo>
                      <a:pt x="1742324" y="886413"/>
                      <a:pt x="1807639" y="729176"/>
                      <a:pt x="1877791" y="688052"/>
                    </a:cubicBezTo>
                    <a:cubicBezTo>
                      <a:pt x="1947943" y="646928"/>
                      <a:pt x="2018096" y="707404"/>
                      <a:pt x="2095505" y="673537"/>
                    </a:cubicBezTo>
                    <a:cubicBezTo>
                      <a:pt x="2172914" y="639670"/>
                      <a:pt x="2274515" y="542909"/>
                      <a:pt x="2342248" y="484852"/>
                    </a:cubicBezTo>
                    <a:cubicBezTo>
                      <a:pt x="2409981" y="426795"/>
                      <a:pt x="2477715" y="405024"/>
                      <a:pt x="2501905" y="325195"/>
                    </a:cubicBezTo>
                    <a:cubicBezTo>
                      <a:pt x="2526095" y="245366"/>
                      <a:pt x="2862343" y="39747"/>
                      <a:pt x="2487391" y="5880"/>
                    </a:cubicBezTo>
                    <a:cubicBezTo>
                      <a:pt x="2112439" y="-27987"/>
                      <a:pt x="658591" y="92966"/>
                      <a:pt x="252191" y="151023"/>
                    </a:cubicBezTo>
                    <a:close/>
                  </a:path>
                </a:pathLst>
              </a:custGeom>
              <a:solidFill>
                <a:srgbClr val="D1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49" name="Freeform 148">
                <a:extLst>
                  <a:ext uri="{FF2B5EF4-FFF2-40B4-BE49-F238E27FC236}">
                    <a16:creationId xmlns:a16="http://schemas.microsoft.com/office/drawing/2014/main" id="{091EB82D-600F-3144-ADC5-6A1CA8895B02}"/>
                  </a:ext>
                </a:extLst>
              </p:cNvPr>
              <p:cNvSpPr/>
              <p:nvPr/>
            </p:nvSpPr>
            <p:spPr>
              <a:xfrm>
                <a:off x="5570579" y="4715646"/>
                <a:ext cx="822405" cy="489113"/>
              </a:xfrm>
              <a:custGeom>
                <a:avLst/>
                <a:gdLst>
                  <a:gd name="connsiteX0" fmla="*/ 584036 w 822405"/>
                  <a:gd name="connsiteY0" fmla="*/ 7454 h 489113"/>
                  <a:gd name="connsiteX1" fmla="*/ 244067 w 822405"/>
                  <a:gd name="connsiteY1" fmla="*/ 19177 h 489113"/>
                  <a:gd name="connsiteX2" fmla="*/ 9606 w 822405"/>
                  <a:gd name="connsiteY2" fmla="*/ 124685 h 489113"/>
                  <a:gd name="connsiteX3" fmla="*/ 68221 w 822405"/>
                  <a:gd name="connsiteY3" fmla="*/ 382592 h 489113"/>
                  <a:gd name="connsiteX4" fmla="*/ 279236 w 822405"/>
                  <a:gd name="connsiteY4" fmla="*/ 488100 h 489113"/>
                  <a:gd name="connsiteX5" fmla="*/ 584036 w 822405"/>
                  <a:gd name="connsiteY5" fmla="*/ 429485 h 489113"/>
                  <a:gd name="connsiteX6" fmla="*/ 806775 w 822405"/>
                  <a:gd name="connsiteY6" fmla="*/ 323977 h 489113"/>
                  <a:gd name="connsiteX7" fmla="*/ 783329 w 822405"/>
                  <a:gd name="connsiteY7" fmla="*/ 101238 h 489113"/>
                  <a:gd name="connsiteX8" fmla="*/ 584036 w 822405"/>
                  <a:gd name="connsiteY8" fmla="*/ 7454 h 4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405" h="489113">
                    <a:moveTo>
                      <a:pt x="584036" y="7454"/>
                    </a:moveTo>
                    <a:cubicBezTo>
                      <a:pt x="494159" y="-6223"/>
                      <a:pt x="339805" y="-362"/>
                      <a:pt x="244067" y="19177"/>
                    </a:cubicBezTo>
                    <a:cubicBezTo>
                      <a:pt x="148329" y="38716"/>
                      <a:pt x="38914" y="64116"/>
                      <a:pt x="9606" y="124685"/>
                    </a:cubicBezTo>
                    <a:cubicBezTo>
                      <a:pt x="-19702" y="185254"/>
                      <a:pt x="23283" y="322023"/>
                      <a:pt x="68221" y="382592"/>
                    </a:cubicBezTo>
                    <a:cubicBezTo>
                      <a:pt x="113159" y="443161"/>
                      <a:pt x="193267" y="480284"/>
                      <a:pt x="279236" y="488100"/>
                    </a:cubicBezTo>
                    <a:cubicBezTo>
                      <a:pt x="365205" y="495916"/>
                      <a:pt x="496113" y="456839"/>
                      <a:pt x="584036" y="429485"/>
                    </a:cubicBezTo>
                    <a:cubicBezTo>
                      <a:pt x="671959" y="402131"/>
                      <a:pt x="773560" y="378685"/>
                      <a:pt x="806775" y="323977"/>
                    </a:cubicBezTo>
                    <a:cubicBezTo>
                      <a:pt x="839990" y="269269"/>
                      <a:pt x="814591" y="153992"/>
                      <a:pt x="783329" y="101238"/>
                    </a:cubicBezTo>
                    <a:cubicBezTo>
                      <a:pt x="752068" y="48484"/>
                      <a:pt x="673913" y="21131"/>
                      <a:pt x="584036" y="745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50" name="Oval 149">
                <a:extLst>
                  <a:ext uri="{FF2B5EF4-FFF2-40B4-BE49-F238E27FC236}">
                    <a16:creationId xmlns:a16="http://schemas.microsoft.com/office/drawing/2014/main" id="{9AA6C44B-095E-6443-B15E-EDA1B9C2ADE2}"/>
                  </a:ext>
                </a:extLst>
              </p:cNvPr>
              <p:cNvSpPr/>
              <p:nvPr/>
            </p:nvSpPr>
            <p:spPr>
              <a:xfrm>
                <a:off x="6358058" y="4945839"/>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51" name="Oval 150">
                <a:extLst>
                  <a:ext uri="{FF2B5EF4-FFF2-40B4-BE49-F238E27FC236}">
                    <a16:creationId xmlns:a16="http://schemas.microsoft.com/office/drawing/2014/main" id="{CB972E1B-A9EE-A04A-BDB3-D36512EFF70E}"/>
                  </a:ext>
                </a:extLst>
              </p:cNvPr>
              <p:cNvSpPr/>
              <p:nvPr/>
            </p:nvSpPr>
            <p:spPr>
              <a:xfrm>
                <a:off x="5431936" y="4969286"/>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52" name="Oval 151">
                <a:extLst>
                  <a:ext uri="{FF2B5EF4-FFF2-40B4-BE49-F238E27FC236}">
                    <a16:creationId xmlns:a16="http://schemas.microsoft.com/office/drawing/2014/main" id="{52038805-16DB-A74A-BC28-E9A67911528F}"/>
                  </a:ext>
                </a:extLst>
              </p:cNvPr>
              <p:cNvSpPr/>
              <p:nvPr/>
            </p:nvSpPr>
            <p:spPr>
              <a:xfrm>
                <a:off x="5900862" y="4887225"/>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153" name="Freeform 152">
                <a:extLst>
                  <a:ext uri="{FF2B5EF4-FFF2-40B4-BE49-F238E27FC236}">
                    <a16:creationId xmlns:a16="http://schemas.microsoft.com/office/drawing/2014/main" id="{3E9100FE-35E6-0B44-A607-274B3AC636E5}"/>
                  </a:ext>
                </a:extLst>
              </p:cNvPr>
              <p:cNvSpPr/>
              <p:nvPr/>
            </p:nvSpPr>
            <p:spPr>
              <a:xfrm>
                <a:off x="5744308" y="4840331"/>
                <a:ext cx="386861" cy="70737"/>
              </a:xfrm>
              <a:custGeom>
                <a:avLst/>
                <a:gdLst>
                  <a:gd name="connsiteX0" fmla="*/ 0 w 386861"/>
                  <a:gd name="connsiteY0" fmla="*/ 23446 h 70737"/>
                  <a:gd name="connsiteX1" fmla="*/ 164123 w 386861"/>
                  <a:gd name="connsiteY1" fmla="*/ 70338 h 70737"/>
                  <a:gd name="connsiteX2" fmla="*/ 386861 w 386861"/>
                  <a:gd name="connsiteY2" fmla="*/ 0 h 70737"/>
                </a:gdLst>
                <a:ahLst/>
                <a:cxnLst>
                  <a:cxn ang="0">
                    <a:pos x="connsiteX0" y="connsiteY0"/>
                  </a:cxn>
                  <a:cxn ang="0">
                    <a:pos x="connsiteX1" y="connsiteY1"/>
                  </a:cxn>
                  <a:cxn ang="0">
                    <a:pos x="connsiteX2" y="connsiteY2"/>
                  </a:cxn>
                </a:cxnLst>
                <a:rect l="l" t="t" r="r" b="b"/>
                <a:pathLst>
                  <a:path w="386861" h="70737">
                    <a:moveTo>
                      <a:pt x="0" y="23446"/>
                    </a:moveTo>
                    <a:cubicBezTo>
                      <a:pt x="49823" y="48846"/>
                      <a:pt x="99646" y="74246"/>
                      <a:pt x="164123" y="70338"/>
                    </a:cubicBezTo>
                    <a:cubicBezTo>
                      <a:pt x="228600" y="66430"/>
                      <a:pt x="386861" y="0"/>
                      <a:pt x="386861"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grpSp>
        <p:sp>
          <p:nvSpPr>
            <p:cNvPr id="17" name="Freeform 16">
              <a:extLst>
                <a:ext uri="{FF2B5EF4-FFF2-40B4-BE49-F238E27FC236}">
                  <a16:creationId xmlns:a16="http://schemas.microsoft.com/office/drawing/2014/main" id="{42DC21EF-514A-724D-AC39-BBB4581FB5B6}"/>
                </a:ext>
              </a:extLst>
            </p:cNvPr>
            <p:cNvSpPr/>
            <p:nvPr/>
          </p:nvSpPr>
          <p:spPr>
            <a:xfrm>
              <a:off x="2594700" y="4270321"/>
              <a:ext cx="847726" cy="922753"/>
            </a:xfrm>
            <a:custGeom>
              <a:avLst/>
              <a:gdLst>
                <a:gd name="connsiteX0" fmla="*/ 459258 w 1130301"/>
                <a:gd name="connsiteY0" fmla="*/ 4910 h 1230337"/>
                <a:gd name="connsiteX1" fmla="*/ 51044 w 1130301"/>
                <a:gd name="connsiteY1" fmla="*/ 315153 h 1230337"/>
                <a:gd name="connsiteX2" fmla="*/ 67372 w 1130301"/>
                <a:gd name="connsiteY2" fmla="*/ 984625 h 1230337"/>
                <a:gd name="connsiteX3" fmla="*/ 606215 w 1130301"/>
                <a:gd name="connsiteY3" fmla="*/ 1229553 h 1230337"/>
                <a:gd name="connsiteX4" fmla="*/ 998101 w 1130301"/>
                <a:gd name="connsiteY4" fmla="*/ 919310 h 1230337"/>
                <a:gd name="connsiteX5" fmla="*/ 1096072 w 1130301"/>
                <a:gd name="connsiteY5" fmla="*/ 184525 h 1230337"/>
                <a:gd name="connsiteX6" fmla="*/ 459258 w 1130301"/>
                <a:gd name="connsiteY6" fmla="*/ 4910 h 12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301" h="1230337">
                  <a:moveTo>
                    <a:pt x="459258" y="4910"/>
                  </a:moveTo>
                  <a:cubicBezTo>
                    <a:pt x="285087" y="26681"/>
                    <a:pt x="116358" y="151867"/>
                    <a:pt x="51044" y="315153"/>
                  </a:cubicBezTo>
                  <a:cubicBezTo>
                    <a:pt x="-14270" y="478439"/>
                    <a:pt x="-25156" y="832225"/>
                    <a:pt x="67372" y="984625"/>
                  </a:cubicBezTo>
                  <a:cubicBezTo>
                    <a:pt x="159900" y="1137025"/>
                    <a:pt x="451093" y="1240439"/>
                    <a:pt x="606215" y="1229553"/>
                  </a:cubicBezTo>
                  <a:cubicBezTo>
                    <a:pt x="761337" y="1218667"/>
                    <a:pt x="916458" y="1093481"/>
                    <a:pt x="998101" y="919310"/>
                  </a:cubicBezTo>
                  <a:cubicBezTo>
                    <a:pt x="1079744" y="745139"/>
                    <a:pt x="1185879" y="336925"/>
                    <a:pt x="1096072" y="184525"/>
                  </a:cubicBezTo>
                  <a:cubicBezTo>
                    <a:pt x="1006265" y="32125"/>
                    <a:pt x="633429" y="-16861"/>
                    <a:pt x="459258" y="4910"/>
                  </a:cubicBezTo>
                  <a:close/>
                </a:path>
              </a:pathLst>
            </a:cu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C3D50"/>
                </a:solidFill>
              </a:endParaRPr>
            </a:p>
          </p:txBody>
        </p:sp>
        <p:grpSp>
          <p:nvGrpSpPr>
            <p:cNvPr id="235" name="Group 234">
              <a:extLst>
                <a:ext uri="{FF2B5EF4-FFF2-40B4-BE49-F238E27FC236}">
                  <a16:creationId xmlns:a16="http://schemas.microsoft.com/office/drawing/2014/main" id="{93904A8B-5805-A749-8B23-5D100F3BC2A5}"/>
                </a:ext>
              </a:extLst>
            </p:cNvPr>
            <p:cNvGrpSpPr/>
            <p:nvPr/>
          </p:nvGrpSpPr>
          <p:grpSpPr>
            <a:xfrm rot="21382307">
              <a:off x="4649379" y="4341485"/>
              <a:ext cx="621430" cy="783187"/>
              <a:chOff x="3985127" y="91607"/>
              <a:chExt cx="4366993" cy="5917821"/>
            </a:xfrm>
          </p:grpSpPr>
          <p:sp>
            <p:nvSpPr>
              <p:cNvPr id="236" name="Freeform 235">
                <a:extLst>
                  <a:ext uri="{FF2B5EF4-FFF2-40B4-BE49-F238E27FC236}">
                    <a16:creationId xmlns:a16="http://schemas.microsoft.com/office/drawing/2014/main" id="{5254777A-FADB-7D4E-B206-09DC57735E52}"/>
                  </a:ext>
                </a:extLst>
              </p:cNvPr>
              <p:cNvSpPr/>
              <p:nvPr/>
            </p:nvSpPr>
            <p:spPr>
              <a:xfrm>
                <a:off x="6974771" y="91607"/>
                <a:ext cx="492907" cy="932605"/>
              </a:xfrm>
              <a:custGeom>
                <a:avLst/>
                <a:gdLst>
                  <a:gd name="connsiteX0" fmla="*/ 460 w 492907"/>
                  <a:gd name="connsiteY0" fmla="*/ 563585 h 932605"/>
                  <a:gd name="connsiteX1" fmla="*/ 117691 w 492907"/>
                  <a:gd name="connsiteY1" fmla="*/ 106385 h 932605"/>
                  <a:gd name="connsiteX2" fmla="*/ 188029 w 492907"/>
                  <a:gd name="connsiteY2" fmla="*/ 235339 h 932605"/>
                  <a:gd name="connsiteX3" fmla="*/ 305260 w 492907"/>
                  <a:gd name="connsiteY3" fmla="*/ 877 h 932605"/>
                  <a:gd name="connsiteX4" fmla="*/ 305260 w 492907"/>
                  <a:gd name="connsiteY4" fmla="*/ 153277 h 932605"/>
                  <a:gd name="connsiteX5" fmla="*/ 492829 w 492907"/>
                  <a:gd name="connsiteY5" fmla="*/ 94662 h 932605"/>
                  <a:gd name="connsiteX6" fmla="*/ 328706 w 492907"/>
                  <a:gd name="connsiteY6" fmla="*/ 493247 h 932605"/>
                  <a:gd name="connsiteX7" fmla="*/ 340429 w 492907"/>
                  <a:gd name="connsiteY7" fmla="*/ 927000 h 932605"/>
                  <a:gd name="connsiteX8" fmla="*/ 164583 w 492907"/>
                  <a:gd name="connsiteY8" fmla="*/ 727708 h 932605"/>
                  <a:gd name="connsiteX9" fmla="*/ 460 w 492907"/>
                  <a:gd name="connsiteY9" fmla="*/ 563585 h 93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907" h="932605">
                    <a:moveTo>
                      <a:pt x="460" y="563585"/>
                    </a:moveTo>
                    <a:cubicBezTo>
                      <a:pt x="-7355" y="460031"/>
                      <a:pt x="86430" y="161093"/>
                      <a:pt x="117691" y="106385"/>
                    </a:cubicBezTo>
                    <a:cubicBezTo>
                      <a:pt x="148952" y="51677"/>
                      <a:pt x="156768" y="252924"/>
                      <a:pt x="188029" y="235339"/>
                    </a:cubicBezTo>
                    <a:cubicBezTo>
                      <a:pt x="219290" y="217754"/>
                      <a:pt x="285721" y="14554"/>
                      <a:pt x="305260" y="877"/>
                    </a:cubicBezTo>
                    <a:cubicBezTo>
                      <a:pt x="324799" y="-12800"/>
                      <a:pt x="273999" y="137646"/>
                      <a:pt x="305260" y="153277"/>
                    </a:cubicBezTo>
                    <a:cubicBezTo>
                      <a:pt x="336522" y="168908"/>
                      <a:pt x="488921" y="38000"/>
                      <a:pt x="492829" y="94662"/>
                    </a:cubicBezTo>
                    <a:cubicBezTo>
                      <a:pt x="496737" y="151324"/>
                      <a:pt x="354106" y="354524"/>
                      <a:pt x="328706" y="493247"/>
                    </a:cubicBezTo>
                    <a:cubicBezTo>
                      <a:pt x="303306" y="631970"/>
                      <a:pt x="367783" y="887923"/>
                      <a:pt x="340429" y="927000"/>
                    </a:cubicBezTo>
                    <a:cubicBezTo>
                      <a:pt x="313075" y="966077"/>
                      <a:pt x="217337" y="790231"/>
                      <a:pt x="164583" y="727708"/>
                    </a:cubicBezTo>
                    <a:cubicBezTo>
                      <a:pt x="111829" y="665185"/>
                      <a:pt x="8275" y="667139"/>
                      <a:pt x="460" y="56358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37" name="Freeform 236">
                <a:extLst>
                  <a:ext uri="{FF2B5EF4-FFF2-40B4-BE49-F238E27FC236}">
                    <a16:creationId xmlns:a16="http://schemas.microsoft.com/office/drawing/2014/main" id="{231B67C2-F69E-F44A-800E-E9FD2C43BE42}"/>
                  </a:ext>
                </a:extLst>
              </p:cNvPr>
              <p:cNvSpPr/>
              <p:nvPr/>
            </p:nvSpPr>
            <p:spPr>
              <a:xfrm flipH="1">
                <a:off x="5602534" y="299155"/>
                <a:ext cx="492907" cy="932605"/>
              </a:xfrm>
              <a:custGeom>
                <a:avLst/>
                <a:gdLst>
                  <a:gd name="connsiteX0" fmla="*/ 460 w 492907"/>
                  <a:gd name="connsiteY0" fmla="*/ 563585 h 932605"/>
                  <a:gd name="connsiteX1" fmla="*/ 117691 w 492907"/>
                  <a:gd name="connsiteY1" fmla="*/ 106385 h 932605"/>
                  <a:gd name="connsiteX2" fmla="*/ 188029 w 492907"/>
                  <a:gd name="connsiteY2" fmla="*/ 235339 h 932605"/>
                  <a:gd name="connsiteX3" fmla="*/ 305260 w 492907"/>
                  <a:gd name="connsiteY3" fmla="*/ 877 h 932605"/>
                  <a:gd name="connsiteX4" fmla="*/ 305260 w 492907"/>
                  <a:gd name="connsiteY4" fmla="*/ 153277 h 932605"/>
                  <a:gd name="connsiteX5" fmla="*/ 492829 w 492907"/>
                  <a:gd name="connsiteY5" fmla="*/ 94662 h 932605"/>
                  <a:gd name="connsiteX6" fmla="*/ 328706 w 492907"/>
                  <a:gd name="connsiteY6" fmla="*/ 493247 h 932605"/>
                  <a:gd name="connsiteX7" fmla="*/ 340429 w 492907"/>
                  <a:gd name="connsiteY7" fmla="*/ 927000 h 932605"/>
                  <a:gd name="connsiteX8" fmla="*/ 164583 w 492907"/>
                  <a:gd name="connsiteY8" fmla="*/ 727708 h 932605"/>
                  <a:gd name="connsiteX9" fmla="*/ 460 w 492907"/>
                  <a:gd name="connsiteY9" fmla="*/ 563585 h 93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907" h="932605">
                    <a:moveTo>
                      <a:pt x="460" y="563585"/>
                    </a:moveTo>
                    <a:cubicBezTo>
                      <a:pt x="-7355" y="460031"/>
                      <a:pt x="86430" y="161093"/>
                      <a:pt x="117691" y="106385"/>
                    </a:cubicBezTo>
                    <a:cubicBezTo>
                      <a:pt x="148952" y="51677"/>
                      <a:pt x="156768" y="252924"/>
                      <a:pt x="188029" y="235339"/>
                    </a:cubicBezTo>
                    <a:cubicBezTo>
                      <a:pt x="219290" y="217754"/>
                      <a:pt x="285721" y="14554"/>
                      <a:pt x="305260" y="877"/>
                    </a:cubicBezTo>
                    <a:cubicBezTo>
                      <a:pt x="324799" y="-12800"/>
                      <a:pt x="273999" y="137646"/>
                      <a:pt x="305260" y="153277"/>
                    </a:cubicBezTo>
                    <a:cubicBezTo>
                      <a:pt x="336522" y="168908"/>
                      <a:pt x="488921" y="38000"/>
                      <a:pt x="492829" y="94662"/>
                    </a:cubicBezTo>
                    <a:cubicBezTo>
                      <a:pt x="496737" y="151324"/>
                      <a:pt x="354106" y="354524"/>
                      <a:pt x="328706" y="493247"/>
                    </a:cubicBezTo>
                    <a:cubicBezTo>
                      <a:pt x="303306" y="631970"/>
                      <a:pt x="367783" y="887923"/>
                      <a:pt x="340429" y="927000"/>
                    </a:cubicBezTo>
                    <a:cubicBezTo>
                      <a:pt x="313075" y="966077"/>
                      <a:pt x="217337" y="790231"/>
                      <a:pt x="164583" y="727708"/>
                    </a:cubicBezTo>
                    <a:cubicBezTo>
                      <a:pt x="111829" y="665185"/>
                      <a:pt x="8275" y="667139"/>
                      <a:pt x="460" y="56358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38" name="Freeform 237">
                <a:extLst>
                  <a:ext uri="{FF2B5EF4-FFF2-40B4-BE49-F238E27FC236}">
                    <a16:creationId xmlns:a16="http://schemas.microsoft.com/office/drawing/2014/main" id="{7EEC0AFD-7AE6-A143-82D1-5C37AA79A819}"/>
                  </a:ext>
                </a:extLst>
              </p:cNvPr>
              <p:cNvSpPr/>
              <p:nvPr/>
            </p:nvSpPr>
            <p:spPr>
              <a:xfrm>
                <a:off x="4580206" y="589002"/>
                <a:ext cx="3453451" cy="5130579"/>
              </a:xfrm>
              <a:custGeom>
                <a:avLst/>
                <a:gdLst>
                  <a:gd name="connsiteX0" fmla="*/ 2406748 w 3453451"/>
                  <a:gd name="connsiteY0" fmla="*/ 54467 h 5130579"/>
                  <a:gd name="connsiteX1" fmla="*/ 2055056 w 3453451"/>
                  <a:gd name="connsiteY1" fmla="*/ 7575 h 5130579"/>
                  <a:gd name="connsiteX2" fmla="*/ 1808871 w 3453451"/>
                  <a:gd name="connsiteY2" fmla="*/ 66190 h 5130579"/>
                  <a:gd name="connsiteX3" fmla="*/ 1093763 w 3453451"/>
                  <a:gd name="connsiteY3" fmla="*/ 605452 h 5130579"/>
                  <a:gd name="connsiteX4" fmla="*/ 343486 w 3453451"/>
                  <a:gd name="connsiteY4" fmla="*/ 1590190 h 5130579"/>
                  <a:gd name="connsiteX5" fmla="*/ 62132 w 3453451"/>
                  <a:gd name="connsiteY5" fmla="*/ 2750775 h 5130579"/>
                  <a:gd name="connsiteX6" fmla="*/ 26963 w 3453451"/>
                  <a:gd name="connsiteY6" fmla="*/ 3723790 h 5130579"/>
                  <a:gd name="connsiteX7" fmla="*/ 390379 w 3453451"/>
                  <a:gd name="connsiteY7" fmla="*/ 4509236 h 5130579"/>
                  <a:gd name="connsiteX8" fmla="*/ 894471 w 3453451"/>
                  <a:gd name="connsiteY8" fmla="*/ 4942990 h 5130579"/>
                  <a:gd name="connsiteX9" fmla="*/ 976532 w 3453451"/>
                  <a:gd name="connsiteY9" fmla="*/ 5095390 h 5130579"/>
                  <a:gd name="connsiteX10" fmla="*/ 1093763 w 3453451"/>
                  <a:gd name="connsiteY10" fmla="*/ 4966436 h 5130579"/>
                  <a:gd name="connsiteX11" fmla="*/ 1269609 w 3453451"/>
                  <a:gd name="connsiteY11" fmla="*/ 5107113 h 5130579"/>
                  <a:gd name="connsiteX12" fmla="*/ 1328225 w 3453451"/>
                  <a:gd name="connsiteY12" fmla="*/ 4989882 h 5130579"/>
                  <a:gd name="connsiteX13" fmla="*/ 1715086 w 3453451"/>
                  <a:gd name="connsiteY13" fmla="*/ 5130559 h 5130579"/>
                  <a:gd name="connsiteX14" fmla="*/ 1726809 w 3453451"/>
                  <a:gd name="connsiteY14" fmla="*/ 4978159 h 5130579"/>
                  <a:gd name="connsiteX15" fmla="*/ 2137117 w 3453451"/>
                  <a:gd name="connsiteY15" fmla="*/ 4931267 h 5130579"/>
                  <a:gd name="connsiteX16" fmla="*/ 2805332 w 3453451"/>
                  <a:gd name="connsiteY16" fmla="*/ 4591298 h 5130579"/>
                  <a:gd name="connsiteX17" fmla="*/ 3250809 w 3453451"/>
                  <a:gd name="connsiteY17" fmla="*/ 3700344 h 5130579"/>
                  <a:gd name="connsiteX18" fmla="*/ 3426656 w 3453451"/>
                  <a:gd name="connsiteY18" fmla="*/ 2340467 h 5130579"/>
                  <a:gd name="connsiteX19" fmla="*/ 3438379 w 3453451"/>
                  <a:gd name="connsiteY19" fmla="*/ 1742590 h 5130579"/>
                  <a:gd name="connsiteX20" fmla="*/ 3285979 w 3453451"/>
                  <a:gd name="connsiteY20" fmla="*/ 1097821 h 5130579"/>
                  <a:gd name="connsiteX21" fmla="*/ 2981179 w 3453451"/>
                  <a:gd name="connsiteY21" fmla="*/ 605452 h 5130579"/>
                  <a:gd name="connsiteX22" fmla="*/ 2699825 w 3453451"/>
                  <a:gd name="connsiteY22" fmla="*/ 288929 h 5130579"/>
                  <a:gd name="connsiteX23" fmla="*/ 2406748 w 3453451"/>
                  <a:gd name="connsiteY23" fmla="*/ 54467 h 5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53451" h="5130579">
                    <a:moveTo>
                      <a:pt x="2406748" y="54467"/>
                    </a:moveTo>
                    <a:cubicBezTo>
                      <a:pt x="2299286" y="7575"/>
                      <a:pt x="2154702" y="5621"/>
                      <a:pt x="2055056" y="7575"/>
                    </a:cubicBezTo>
                    <a:cubicBezTo>
                      <a:pt x="1955410" y="9529"/>
                      <a:pt x="1969086" y="-33456"/>
                      <a:pt x="1808871" y="66190"/>
                    </a:cubicBezTo>
                    <a:cubicBezTo>
                      <a:pt x="1648656" y="165836"/>
                      <a:pt x="1337994" y="351452"/>
                      <a:pt x="1093763" y="605452"/>
                    </a:cubicBezTo>
                    <a:cubicBezTo>
                      <a:pt x="849532" y="859452"/>
                      <a:pt x="515424" y="1232636"/>
                      <a:pt x="343486" y="1590190"/>
                    </a:cubicBezTo>
                    <a:cubicBezTo>
                      <a:pt x="171547" y="1947744"/>
                      <a:pt x="114886" y="2395175"/>
                      <a:pt x="62132" y="2750775"/>
                    </a:cubicBezTo>
                    <a:cubicBezTo>
                      <a:pt x="9378" y="3106375"/>
                      <a:pt x="-27745" y="3430713"/>
                      <a:pt x="26963" y="3723790"/>
                    </a:cubicBezTo>
                    <a:cubicBezTo>
                      <a:pt x="81671" y="4016867"/>
                      <a:pt x="245794" y="4306036"/>
                      <a:pt x="390379" y="4509236"/>
                    </a:cubicBezTo>
                    <a:cubicBezTo>
                      <a:pt x="534964" y="4712436"/>
                      <a:pt x="796779" y="4845298"/>
                      <a:pt x="894471" y="4942990"/>
                    </a:cubicBezTo>
                    <a:cubicBezTo>
                      <a:pt x="992163" y="5040682"/>
                      <a:pt x="943317" y="5091482"/>
                      <a:pt x="976532" y="5095390"/>
                    </a:cubicBezTo>
                    <a:cubicBezTo>
                      <a:pt x="1009747" y="5099298"/>
                      <a:pt x="1044917" y="4964482"/>
                      <a:pt x="1093763" y="4966436"/>
                    </a:cubicBezTo>
                    <a:cubicBezTo>
                      <a:pt x="1142609" y="4968390"/>
                      <a:pt x="1230532" y="5103205"/>
                      <a:pt x="1269609" y="5107113"/>
                    </a:cubicBezTo>
                    <a:cubicBezTo>
                      <a:pt x="1308686" y="5111021"/>
                      <a:pt x="1253979" y="4985974"/>
                      <a:pt x="1328225" y="4989882"/>
                    </a:cubicBezTo>
                    <a:cubicBezTo>
                      <a:pt x="1402471" y="4993790"/>
                      <a:pt x="1648655" y="5132513"/>
                      <a:pt x="1715086" y="5130559"/>
                    </a:cubicBezTo>
                    <a:cubicBezTo>
                      <a:pt x="1781517" y="5128605"/>
                      <a:pt x="1656471" y="5011374"/>
                      <a:pt x="1726809" y="4978159"/>
                    </a:cubicBezTo>
                    <a:cubicBezTo>
                      <a:pt x="1797147" y="4944944"/>
                      <a:pt x="1957363" y="4995744"/>
                      <a:pt x="2137117" y="4931267"/>
                    </a:cubicBezTo>
                    <a:cubicBezTo>
                      <a:pt x="2316871" y="4866790"/>
                      <a:pt x="2619717" y="4796452"/>
                      <a:pt x="2805332" y="4591298"/>
                    </a:cubicBezTo>
                    <a:cubicBezTo>
                      <a:pt x="2990947" y="4386144"/>
                      <a:pt x="3147255" y="4075482"/>
                      <a:pt x="3250809" y="3700344"/>
                    </a:cubicBezTo>
                    <a:cubicBezTo>
                      <a:pt x="3354363" y="3325206"/>
                      <a:pt x="3395394" y="2666759"/>
                      <a:pt x="3426656" y="2340467"/>
                    </a:cubicBezTo>
                    <a:cubicBezTo>
                      <a:pt x="3457918" y="2014175"/>
                      <a:pt x="3461825" y="1949698"/>
                      <a:pt x="3438379" y="1742590"/>
                    </a:cubicBezTo>
                    <a:cubicBezTo>
                      <a:pt x="3414933" y="1535482"/>
                      <a:pt x="3362179" y="1287344"/>
                      <a:pt x="3285979" y="1097821"/>
                    </a:cubicBezTo>
                    <a:cubicBezTo>
                      <a:pt x="3209779" y="908298"/>
                      <a:pt x="3078871" y="740267"/>
                      <a:pt x="2981179" y="605452"/>
                    </a:cubicBezTo>
                    <a:cubicBezTo>
                      <a:pt x="2883487" y="470637"/>
                      <a:pt x="2791656" y="380760"/>
                      <a:pt x="2699825" y="288929"/>
                    </a:cubicBezTo>
                    <a:cubicBezTo>
                      <a:pt x="2607994" y="197098"/>
                      <a:pt x="2514210" y="101359"/>
                      <a:pt x="2406748" y="54467"/>
                    </a:cubicBezTo>
                    <a:close/>
                  </a:path>
                </a:pathLst>
              </a:cu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39" name="Freeform 238">
                <a:extLst>
                  <a:ext uri="{FF2B5EF4-FFF2-40B4-BE49-F238E27FC236}">
                    <a16:creationId xmlns:a16="http://schemas.microsoft.com/office/drawing/2014/main" id="{F8400F3E-669F-A14B-8608-E2E6049DF87C}"/>
                  </a:ext>
                </a:extLst>
              </p:cNvPr>
              <p:cNvSpPr/>
              <p:nvPr/>
            </p:nvSpPr>
            <p:spPr>
              <a:xfrm>
                <a:off x="7337122" y="992229"/>
                <a:ext cx="1014998" cy="4507801"/>
              </a:xfrm>
              <a:custGeom>
                <a:avLst/>
                <a:gdLst>
                  <a:gd name="connsiteX0" fmla="*/ 107032 w 1014998"/>
                  <a:gd name="connsiteY0" fmla="*/ 2932 h 4507801"/>
                  <a:gd name="connsiteX1" fmla="*/ 107032 w 1014998"/>
                  <a:gd name="connsiteY1" fmla="*/ 553917 h 4507801"/>
                  <a:gd name="connsiteX2" fmla="*/ 423555 w 1014998"/>
                  <a:gd name="connsiteY2" fmla="*/ 1198686 h 4507801"/>
                  <a:gd name="connsiteX3" fmla="*/ 318047 w 1014998"/>
                  <a:gd name="connsiteY3" fmla="*/ 2277209 h 4507801"/>
                  <a:gd name="connsiteX4" fmla="*/ 235986 w 1014998"/>
                  <a:gd name="connsiteY4" fmla="*/ 3039209 h 4507801"/>
                  <a:gd name="connsiteX5" fmla="*/ 212540 w 1014998"/>
                  <a:gd name="connsiteY5" fmla="*/ 3543302 h 4507801"/>
                  <a:gd name="connsiteX6" fmla="*/ 60140 w 1014998"/>
                  <a:gd name="connsiteY6" fmla="*/ 3766040 h 4507801"/>
                  <a:gd name="connsiteX7" fmla="*/ 1524 w 1014998"/>
                  <a:gd name="connsiteY7" fmla="*/ 4023948 h 4507801"/>
                  <a:gd name="connsiteX8" fmla="*/ 24970 w 1014998"/>
                  <a:gd name="connsiteY8" fmla="*/ 4281855 h 4507801"/>
                  <a:gd name="connsiteX9" fmla="*/ 107032 w 1014998"/>
                  <a:gd name="connsiteY9" fmla="*/ 4457702 h 4507801"/>
                  <a:gd name="connsiteX10" fmla="*/ 282878 w 1014998"/>
                  <a:gd name="connsiteY10" fmla="*/ 4504594 h 4507801"/>
                  <a:gd name="connsiteX11" fmla="*/ 435278 w 1014998"/>
                  <a:gd name="connsiteY11" fmla="*/ 4387363 h 4507801"/>
                  <a:gd name="connsiteX12" fmla="*/ 552509 w 1014998"/>
                  <a:gd name="connsiteY12" fmla="*/ 4199794 h 4507801"/>
                  <a:gd name="connsiteX13" fmla="*/ 575955 w 1014998"/>
                  <a:gd name="connsiteY13" fmla="*/ 3977055 h 4507801"/>
                  <a:gd name="connsiteX14" fmla="*/ 611124 w 1014998"/>
                  <a:gd name="connsiteY14" fmla="*/ 3531578 h 4507801"/>
                  <a:gd name="connsiteX15" fmla="*/ 693186 w 1014998"/>
                  <a:gd name="connsiteY15" fmla="*/ 2640625 h 4507801"/>
                  <a:gd name="connsiteX16" fmla="*/ 798693 w 1014998"/>
                  <a:gd name="connsiteY16" fmla="*/ 1984132 h 4507801"/>
                  <a:gd name="connsiteX17" fmla="*/ 986263 w 1014998"/>
                  <a:gd name="connsiteY17" fmla="*/ 1198686 h 4507801"/>
                  <a:gd name="connsiteX18" fmla="*/ 1009709 w 1014998"/>
                  <a:gd name="connsiteY18" fmla="*/ 1046286 h 4507801"/>
                  <a:gd name="connsiteX19" fmla="*/ 939370 w 1014998"/>
                  <a:gd name="connsiteY19" fmla="*/ 917332 h 4507801"/>
                  <a:gd name="connsiteX20" fmla="*/ 751801 w 1014998"/>
                  <a:gd name="connsiteY20" fmla="*/ 917332 h 4507801"/>
                  <a:gd name="connsiteX21" fmla="*/ 634570 w 1014998"/>
                  <a:gd name="connsiteY21" fmla="*/ 776655 h 4507801"/>
                  <a:gd name="connsiteX22" fmla="*/ 517340 w 1014998"/>
                  <a:gd name="connsiteY22" fmla="*/ 553917 h 4507801"/>
                  <a:gd name="connsiteX23" fmla="*/ 423555 w 1014998"/>
                  <a:gd name="connsiteY23" fmla="*/ 342902 h 4507801"/>
                  <a:gd name="connsiteX24" fmla="*/ 107032 w 1014998"/>
                  <a:gd name="connsiteY24" fmla="*/ 2932 h 450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14998" h="4507801">
                    <a:moveTo>
                      <a:pt x="107032" y="2932"/>
                    </a:moveTo>
                    <a:cubicBezTo>
                      <a:pt x="54278" y="38101"/>
                      <a:pt x="54278" y="354625"/>
                      <a:pt x="107032" y="553917"/>
                    </a:cubicBezTo>
                    <a:cubicBezTo>
                      <a:pt x="159786" y="753209"/>
                      <a:pt x="388386" y="911471"/>
                      <a:pt x="423555" y="1198686"/>
                    </a:cubicBezTo>
                    <a:cubicBezTo>
                      <a:pt x="458724" y="1485901"/>
                      <a:pt x="349308" y="1970455"/>
                      <a:pt x="318047" y="2277209"/>
                    </a:cubicBezTo>
                    <a:cubicBezTo>
                      <a:pt x="286786" y="2583963"/>
                      <a:pt x="253570" y="2828194"/>
                      <a:pt x="235986" y="3039209"/>
                    </a:cubicBezTo>
                    <a:cubicBezTo>
                      <a:pt x="218402" y="3250224"/>
                      <a:pt x="241848" y="3422163"/>
                      <a:pt x="212540" y="3543302"/>
                    </a:cubicBezTo>
                    <a:cubicBezTo>
                      <a:pt x="183232" y="3664441"/>
                      <a:pt x="95309" y="3685932"/>
                      <a:pt x="60140" y="3766040"/>
                    </a:cubicBezTo>
                    <a:cubicBezTo>
                      <a:pt x="24971" y="3846148"/>
                      <a:pt x="7386" y="3937979"/>
                      <a:pt x="1524" y="4023948"/>
                    </a:cubicBezTo>
                    <a:cubicBezTo>
                      <a:pt x="-4338" y="4109917"/>
                      <a:pt x="7385" y="4209563"/>
                      <a:pt x="24970" y="4281855"/>
                    </a:cubicBezTo>
                    <a:cubicBezTo>
                      <a:pt x="42555" y="4354147"/>
                      <a:pt x="64047" y="4420579"/>
                      <a:pt x="107032" y="4457702"/>
                    </a:cubicBezTo>
                    <a:cubicBezTo>
                      <a:pt x="150017" y="4494825"/>
                      <a:pt x="228170" y="4516317"/>
                      <a:pt x="282878" y="4504594"/>
                    </a:cubicBezTo>
                    <a:cubicBezTo>
                      <a:pt x="337586" y="4492871"/>
                      <a:pt x="390340" y="4438163"/>
                      <a:pt x="435278" y="4387363"/>
                    </a:cubicBezTo>
                    <a:cubicBezTo>
                      <a:pt x="480217" y="4336563"/>
                      <a:pt x="529063" y="4268179"/>
                      <a:pt x="552509" y="4199794"/>
                    </a:cubicBezTo>
                    <a:cubicBezTo>
                      <a:pt x="575955" y="4131409"/>
                      <a:pt x="566186" y="4088424"/>
                      <a:pt x="575955" y="3977055"/>
                    </a:cubicBezTo>
                    <a:cubicBezTo>
                      <a:pt x="585724" y="3865686"/>
                      <a:pt x="591586" y="3754316"/>
                      <a:pt x="611124" y="3531578"/>
                    </a:cubicBezTo>
                    <a:cubicBezTo>
                      <a:pt x="630662" y="3308840"/>
                      <a:pt x="661925" y="2898533"/>
                      <a:pt x="693186" y="2640625"/>
                    </a:cubicBezTo>
                    <a:cubicBezTo>
                      <a:pt x="724448" y="2382717"/>
                      <a:pt x="749847" y="2224455"/>
                      <a:pt x="798693" y="1984132"/>
                    </a:cubicBezTo>
                    <a:cubicBezTo>
                      <a:pt x="847539" y="1743809"/>
                      <a:pt x="951094" y="1354994"/>
                      <a:pt x="986263" y="1198686"/>
                    </a:cubicBezTo>
                    <a:cubicBezTo>
                      <a:pt x="1021432" y="1042378"/>
                      <a:pt x="1017525" y="1093178"/>
                      <a:pt x="1009709" y="1046286"/>
                    </a:cubicBezTo>
                    <a:cubicBezTo>
                      <a:pt x="1001893" y="999394"/>
                      <a:pt x="982355" y="938824"/>
                      <a:pt x="939370" y="917332"/>
                    </a:cubicBezTo>
                    <a:cubicBezTo>
                      <a:pt x="896385" y="895840"/>
                      <a:pt x="802601" y="940778"/>
                      <a:pt x="751801" y="917332"/>
                    </a:cubicBezTo>
                    <a:cubicBezTo>
                      <a:pt x="701001" y="893886"/>
                      <a:pt x="673647" y="837224"/>
                      <a:pt x="634570" y="776655"/>
                    </a:cubicBezTo>
                    <a:cubicBezTo>
                      <a:pt x="595493" y="716086"/>
                      <a:pt x="552509" y="626209"/>
                      <a:pt x="517340" y="553917"/>
                    </a:cubicBezTo>
                    <a:cubicBezTo>
                      <a:pt x="482171" y="481625"/>
                      <a:pt x="491940" y="426917"/>
                      <a:pt x="423555" y="342902"/>
                    </a:cubicBezTo>
                    <a:cubicBezTo>
                      <a:pt x="355170" y="258887"/>
                      <a:pt x="159786" y="-32237"/>
                      <a:pt x="107032" y="2932"/>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0" name="Freeform 239">
                <a:extLst>
                  <a:ext uri="{FF2B5EF4-FFF2-40B4-BE49-F238E27FC236}">
                    <a16:creationId xmlns:a16="http://schemas.microsoft.com/office/drawing/2014/main" id="{EFFDF88C-1B6D-6A4E-85BA-639F8D5FC3D5}"/>
                  </a:ext>
                </a:extLst>
              </p:cNvPr>
              <p:cNvSpPr/>
              <p:nvPr/>
            </p:nvSpPr>
            <p:spPr>
              <a:xfrm>
                <a:off x="7479323" y="3973281"/>
                <a:ext cx="449799" cy="1160126"/>
              </a:xfrm>
              <a:custGeom>
                <a:avLst/>
                <a:gdLst>
                  <a:gd name="connsiteX0" fmla="*/ 269631 w 449799"/>
                  <a:gd name="connsiteY0" fmla="*/ 1160126 h 1160126"/>
                  <a:gd name="connsiteX1" fmla="*/ 187569 w 449799"/>
                  <a:gd name="connsiteY1" fmla="*/ 996003 h 1160126"/>
                  <a:gd name="connsiteX2" fmla="*/ 211015 w 449799"/>
                  <a:gd name="connsiteY2" fmla="*/ 784988 h 1160126"/>
                  <a:gd name="connsiteX3" fmla="*/ 375139 w 449799"/>
                  <a:gd name="connsiteY3" fmla="*/ 573973 h 1160126"/>
                  <a:gd name="connsiteX4" fmla="*/ 445477 w 449799"/>
                  <a:gd name="connsiteY4" fmla="*/ 327788 h 1160126"/>
                  <a:gd name="connsiteX5" fmla="*/ 257908 w 449799"/>
                  <a:gd name="connsiteY5" fmla="*/ 11265 h 1160126"/>
                  <a:gd name="connsiteX6" fmla="*/ 82062 w 449799"/>
                  <a:gd name="connsiteY6" fmla="*/ 81603 h 1160126"/>
                  <a:gd name="connsiteX7" fmla="*/ 293077 w 449799"/>
                  <a:gd name="connsiteY7" fmla="*/ 187111 h 1160126"/>
                  <a:gd name="connsiteX8" fmla="*/ 222739 w 449799"/>
                  <a:gd name="connsiteY8" fmla="*/ 515357 h 1160126"/>
                  <a:gd name="connsiteX9" fmla="*/ 0 w 449799"/>
                  <a:gd name="connsiteY9" fmla="*/ 749819 h 116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799" h="1160126">
                    <a:moveTo>
                      <a:pt x="269631" y="1160126"/>
                    </a:moveTo>
                    <a:cubicBezTo>
                      <a:pt x="233484" y="1109326"/>
                      <a:pt x="197338" y="1058526"/>
                      <a:pt x="187569" y="996003"/>
                    </a:cubicBezTo>
                    <a:cubicBezTo>
                      <a:pt x="177800" y="933480"/>
                      <a:pt x="179753" y="855326"/>
                      <a:pt x="211015" y="784988"/>
                    </a:cubicBezTo>
                    <a:cubicBezTo>
                      <a:pt x="242277" y="714650"/>
                      <a:pt x="336062" y="650173"/>
                      <a:pt x="375139" y="573973"/>
                    </a:cubicBezTo>
                    <a:cubicBezTo>
                      <a:pt x="414216" y="497773"/>
                      <a:pt x="465015" y="421573"/>
                      <a:pt x="445477" y="327788"/>
                    </a:cubicBezTo>
                    <a:cubicBezTo>
                      <a:pt x="425939" y="234003"/>
                      <a:pt x="318477" y="52296"/>
                      <a:pt x="257908" y="11265"/>
                    </a:cubicBezTo>
                    <a:cubicBezTo>
                      <a:pt x="197339" y="-29766"/>
                      <a:pt x="76201" y="52295"/>
                      <a:pt x="82062" y="81603"/>
                    </a:cubicBezTo>
                    <a:cubicBezTo>
                      <a:pt x="87923" y="110911"/>
                      <a:pt x="269631" y="114819"/>
                      <a:pt x="293077" y="187111"/>
                    </a:cubicBezTo>
                    <a:cubicBezTo>
                      <a:pt x="316523" y="259403"/>
                      <a:pt x="271585" y="421572"/>
                      <a:pt x="222739" y="515357"/>
                    </a:cubicBezTo>
                    <a:cubicBezTo>
                      <a:pt x="173893" y="609142"/>
                      <a:pt x="0" y="749819"/>
                      <a:pt x="0" y="749819"/>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1" name="Freeform 240">
                <a:extLst>
                  <a:ext uri="{FF2B5EF4-FFF2-40B4-BE49-F238E27FC236}">
                    <a16:creationId xmlns:a16="http://schemas.microsoft.com/office/drawing/2014/main" id="{A7F57DD9-F7E9-2D48-AA3A-46A81B9AA791}"/>
                  </a:ext>
                </a:extLst>
              </p:cNvPr>
              <p:cNvSpPr/>
              <p:nvPr/>
            </p:nvSpPr>
            <p:spPr>
              <a:xfrm>
                <a:off x="6670414" y="4380281"/>
                <a:ext cx="899654" cy="1629147"/>
              </a:xfrm>
              <a:custGeom>
                <a:avLst/>
                <a:gdLst>
                  <a:gd name="connsiteX0" fmla="*/ 17 w 899654"/>
                  <a:gd name="connsiteY0" fmla="*/ 366265 h 1629147"/>
                  <a:gd name="connsiteX1" fmla="*/ 199309 w 899654"/>
                  <a:gd name="connsiteY1" fmla="*/ 905526 h 1629147"/>
                  <a:gd name="connsiteX2" fmla="*/ 551001 w 899654"/>
                  <a:gd name="connsiteY2" fmla="*/ 1468234 h 1629147"/>
                  <a:gd name="connsiteX3" fmla="*/ 679955 w 899654"/>
                  <a:gd name="connsiteY3" fmla="*/ 1620634 h 1629147"/>
                  <a:gd name="connsiteX4" fmla="*/ 820632 w 899654"/>
                  <a:gd name="connsiteY4" fmla="*/ 1597188 h 1629147"/>
                  <a:gd name="connsiteX5" fmla="*/ 890971 w 899654"/>
                  <a:gd name="connsiteY5" fmla="*/ 1491680 h 1629147"/>
                  <a:gd name="connsiteX6" fmla="*/ 890971 w 899654"/>
                  <a:gd name="connsiteY6" fmla="*/ 1233773 h 1629147"/>
                  <a:gd name="connsiteX7" fmla="*/ 890971 w 899654"/>
                  <a:gd name="connsiteY7" fmla="*/ 893803 h 1629147"/>
                  <a:gd name="connsiteX8" fmla="*/ 773740 w 899654"/>
                  <a:gd name="connsiteY8" fmla="*/ 213865 h 1629147"/>
                  <a:gd name="connsiteX9" fmla="*/ 668232 w 899654"/>
                  <a:gd name="connsiteY9" fmla="*/ 2850 h 1629147"/>
                  <a:gd name="connsiteX10" fmla="*/ 621340 w 899654"/>
                  <a:gd name="connsiteY10" fmla="*/ 331096 h 1629147"/>
                  <a:gd name="connsiteX11" fmla="*/ 492386 w 899654"/>
                  <a:gd name="connsiteY11" fmla="*/ 249034 h 1629147"/>
                  <a:gd name="connsiteX12" fmla="*/ 457217 w 899654"/>
                  <a:gd name="connsiteY12" fmla="*/ 530388 h 1629147"/>
                  <a:gd name="connsiteX13" fmla="*/ 187586 w 899654"/>
                  <a:gd name="connsiteY13" fmla="*/ 213865 h 1629147"/>
                  <a:gd name="connsiteX14" fmla="*/ 187586 w 899654"/>
                  <a:gd name="connsiteY14" fmla="*/ 542111 h 1629147"/>
                  <a:gd name="connsiteX15" fmla="*/ 17 w 899654"/>
                  <a:gd name="connsiteY15" fmla="*/ 366265 h 16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9654" h="1629147">
                    <a:moveTo>
                      <a:pt x="17" y="366265"/>
                    </a:moveTo>
                    <a:cubicBezTo>
                      <a:pt x="1971" y="426834"/>
                      <a:pt x="107478" y="721865"/>
                      <a:pt x="199309" y="905526"/>
                    </a:cubicBezTo>
                    <a:cubicBezTo>
                      <a:pt x="291140" y="1089188"/>
                      <a:pt x="470893" y="1349049"/>
                      <a:pt x="551001" y="1468234"/>
                    </a:cubicBezTo>
                    <a:cubicBezTo>
                      <a:pt x="631109" y="1587419"/>
                      <a:pt x="635017" y="1599142"/>
                      <a:pt x="679955" y="1620634"/>
                    </a:cubicBezTo>
                    <a:cubicBezTo>
                      <a:pt x="724894" y="1642126"/>
                      <a:pt x="785463" y="1618680"/>
                      <a:pt x="820632" y="1597188"/>
                    </a:cubicBezTo>
                    <a:cubicBezTo>
                      <a:pt x="855801" y="1575696"/>
                      <a:pt x="879248" y="1552249"/>
                      <a:pt x="890971" y="1491680"/>
                    </a:cubicBezTo>
                    <a:cubicBezTo>
                      <a:pt x="902694" y="1431111"/>
                      <a:pt x="890971" y="1233773"/>
                      <a:pt x="890971" y="1233773"/>
                    </a:cubicBezTo>
                    <a:cubicBezTo>
                      <a:pt x="890971" y="1134127"/>
                      <a:pt x="910509" y="1063788"/>
                      <a:pt x="890971" y="893803"/>
                    </a:cubicBezTo>
                    <a:cubicBezTo>
                      <a:pt x="871433" y="723818"/>
                      <a:pt x="810863" y="362357"/>
                      <a:pt x="773740" y="213865"/>
                    </a:cubicBezTo>
                    <a:cubicBezTo>
                      <a:pt x="736617" y="65373"/>
                      <a:pt x="693632" y="-16688"/>
                      <a:pt x="668232" y="2850"/>
                    </a:cubicBezTo>
                    <a:cubicBezTo>
                      <a:pt x="642832" y="22388"/>
                      <a:pt x="650648" y="290065"/>
                      <a:pt x="621340" y="331096"/>
                    </a:cubicBezTo>
                    <a:cubicBezTo>
                      <a:pt x="592032" y="372127"/>
                      <a:pt x="519740" y="215819"/>
                      <a:pt x="492386" y="249034"/>
                    </a:cubicBezTo>
                    <a:cubicBezTo>
                      <a:pt x="465032" y="282249"/>
                      <a:pt x="508017" y="536249"/>
                      <a:pt x="457217" y="530388"/>
                    </a:cubicBezTo>
                    <a:cubicBezTo>
                      <a:pt x="406417" y="524527"/>
                      <a:pt x="232524" y="211911"/>
                      <a:pt x="187586" y="213865"/>
                    </a:cubicBezTo>
                    <a:cubicBezTo>
                      <a:pt x="142648" y="215819"/>
                      <a:pt x="214940" y="514757"/>
                      <a:pt x="187586" y="542111"/>
                    </a:cubicBezTo>
                    <a:cubicBezTo>
                      <a:pt x="160232" y="569465"/>
                      <a:pt x="-1937" y="305696"/>
                      <a:pt x="17" y="36626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2" name="Freeform 241">
                <a:extLst>
                  <a:ext uri="{FF2B5EF4-FFF2-40B4-BE49-F238E27FC236}">
                    <a16:creationId xmlns:a16="http://schemas.microsoft.com/office/drawing/2014/main" id="{BED1C69E-D9BC-7B4B-A4EF-35FC949DBC4F}"/>
                  </a:ext>
                </a:extLst>
              </p:cNvPr>
              <p:cNvSpPr/>
              <p:nvPr/>
            </p:nvSpPr>
            <p:spPr>
              <a:xfrm>
                <a:off x="4535207" y="4526990"/>
                <a:ext cx="775904" cy="1369284"/>
              </a:xfrm>
              <a:custGeom>
                <a:avLst/>
                <a:gdLst>
                  <a:gd name="connsiteX0" fmla="*/ 259531 w 775904"/>
                  <a:gd name="connsiteY0" fmla="*/ 78879 h 1369284"/>
                  <a:gd name="connsiteX1" fmla="*/ 95408 w 775904"/>
                  <a:gd name="connsiteY1" fmla="*/ 688479 h 1369284"/>
                  <a:gd name="connsiteX2" fmla="*/ 13347 w 775904"/>
                  <a:gd name="connsiteY2" fmla="*/ 981556 h 1369284"/>
                  <a:gd name="connsiteX3" fmla="*/ 13347 w 775904"/>
                  <a:gd name="connsiteY3" fmla="*/ 1286356 h 1369284"/>
                  <a:gd name="connsiteX4" fmla="*/ 142301 w 775904"/>
                  <a:gd name="connsiteY4" fmla="*/ 1368417 h 1369284"/>
                  <a:gd name="connsiteX5" fmla="*/ 247808 w 775904"/>
                  <a:gd name="connsiteY5" fmla="*/ 1251187 h 1369284"/>
                  <a:gd name="connsiteX6" fmla="*/ 458824 w 775904"/>
                  <a:gd name="connsiteY6" fmla="*/ 946387 h 1369284"/>
                  <a:gd name="connsiteX7" fmla="*/ 611224 w 775904"/>
                  <a:gd name="connsiteY7" fmla="*/ 571248 h 1369284"/>
                  <a:gd name="connsiteX8" fmla="*/ 775347 w 775904"/>
                  <a:gd name="connsiteY8" fmla="*/ 196110 h 1369284"/>
                  <a:gd name="connsiteX9" fmla="*/ 552608 w 775904"/>
                  <a:gd name="connsiteY9" fmla="*/ 325064 h 1369284"/>
                  <a:gd name="connsiteX10" fmla="*/ 552608 w 775904"/>
                  <a:gd name="connsiteY10" fmla="*/ 125771 h 1369284"/>
                  <a:gd name="connsiteX11" fmla="*/ 411931 w 775904"/>
                  <a:gd name="connsiteY11" fmla="*/ 196110 h 1369284"/>
                  <a:gd name="connsiteX12" fmla="*/ 294701 w 775904"/>
                  <a:gd name="connsiteY12" fmla="*/ 20264 h 1369284"/>
                  <a:gd name="connsiteX13" fmla="*/ 259531 w 775904"/>
                  <a:gd name="connsiteY13" fmla="*/ 78879 h 136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4" h="1369284">
                    <a:moveTo>
                      <a:pt x="259531" y="78879"/>
                    </a:moveTo>
                    <a:cubicBezTo>
                      <a:pt x="226315" y="190248"/>
                      <a:pt x="136439" y="538033"/>
                      <a:pt x="95408" y="688479"/>
                    </a:cubicBezTo>
                    <a:cubicBezTo>
                      <a:pt x="54377" y="838925"/>
                      <a:pt x="27024" y="881910"/>
                      <a:pt x="13347" y="981556"/>
                    </a:cubicBezTo>
                    <a:cubicBezTo>
                      <a:pt x="-330" y="1081202"/>
                      <a:pt x="-8145" y="1221879"/>
                      <a:pt x="13347" y="1286356"/>
                    </a:cubicBezTo>
                    <a:cubicBezTo>
                      <a:pt x="34839" y="1350833"/>
                      <a:pt x="103224" y="1374278"/>
                      <a:pt x="142301" y="1368417"/>
                    </a:cubicBezTo>
                    <a:cubicBezTo>
                      <a:pt x="181378" y="1362556"/>
                      <a:pt x="195054" y="1321525"/>
                      <a:pt x="247808" y="1251187"/>
                    </a:cubicBezTo>
                    <a:cubicBezTo>
                      <a:pt x="300562" y="1180849"/>
                      <a:pt x="398255" y="1059710"/>
                      <a:pt x="458824" y="946387"/>
                    </a:cubicBezTo>
                    <a:cubicBezTo>
                      <a:pt x="519393" y="833064"/>
                      <a:pt x="558470" y="696294"/>
                      <a:pt x="611224" y="571248"/>
                    </a:cubicBezTo>
                    <a:cubicBezTo>
                      <a:pt x="663978" y="446202"/>
                      <a:pt x="785116" y="237141"/>
                      <a:pt x="775347" y="196110"/>
                    </a:cubicBezTo>
                    <a:cubicBezTo>
                      <a:pt x="765578" y="155079"/>
                      <a:pt x="589731" y="336787"/>
                      <a:pt x="552608" y="325064"/>
                    </a:cubicBezTo>
                    <a:cubicBezTo>
                      <a:pt x="515485" y="313341"/>
                      <a:pt x="576054" y="147263"/>
                      <a:pt x="552608" y="125771"/>
                    </a:cubicBezTo>
                    <a:cubicBezTo>
                      <a:pt x="529162" y="104279"/>
                      <a:pt x="454915" y="213694"/>
                      <a:pt x="411931" y="196110"/>
                    </a:cubicBezTo>
                    <a:cubicBezTo>
                      <a:pt x="368947" y="178526"/>
                      <a:pt x="314239" y="39802"/>
                      <a:pt x="294701" y="20264"/>
                    </a:cubicBezTo>
                    <a:cubicBezTo>
                      <a:pt x="275163" y="725"/>
                      <a:pt x="292747" y="-32490"/>
                      <a:pt x="259531" y="78879"/>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3" name="Freeform 242">
                <a:extLst>
                  <a:ext uri="{FF2B5EF4-FFF2-40B4-BE49-F238E27FC236}">
                    <a16:creationId xmlns:a16="http://schemas.microsoft.com/office/drawing/2014/main" id="{0A6AA155-6E54-1D46-AABC-F3A091DD406D}"/>
                  </a:ext>
                </a:extLst>
              </p:cNvPr>
              <p:cNvSpPr/>
              <p:nvPr/>
            </p:nvSpPr>
            <p:spPr>
              <a:xfrm>
                <a:off x="3985127" y="1906087"/>
                <a:ext cx="1067519" cy="3427405"/>
              </a:xfrm>
              <a:custGeom>
                <a:avLst/>
                <a:gdLst>
                  <a:gd name="connsiteX0" fmla="*/ 1067519 w 1067519"/>
                  <a:gd name="connsiteY0" fmla="*/ 73813 h 3427405"/>
                  <a:gd name="connsiteX1" fmla="*/ 774442 w 1067519"/>
                  <a:gd name="connsiteY1" fmla="*/ 85536 h 3427405"/>
                  <a:gd name="connsiteX2" fmla="*/ 610319 w 1067519"/>
                  <a:gd name="connsiteY2" fmla="*/ 179320 h 3427405"/>
                  <a:gd name="connsiteX3" fmla="*/ 551704 w 1067519"/>
                  <a:gd name="connsiteY3" fmla="*/ 753751 h 3427405"/>
                  <a:gd name="connsiteX4" fmla="*/ 457919 w 1067519"/>
                  <a:gd name="connsiteY4" fmla="*/ 1586090 h 3427405"/>
                  <a:gd name="connsiteX5" fmla="*/ 364135 w 1067519"/>
                  <a:gd name="connsiteY5" fmla="*/ 2078459 h 3427405"/>
                  <a:gd name="connsiteX6" fmla="*/ 223458 w 1067519"/>
                  <a:gd name="connsiteY6" fmla="*/ 2535659 h 3427405"/>
                  <a:gd name="connsiteX7" fmla="*/ 176565 w 1067519"/>
                  <a:gd name="connsiteY7" fmla="*/ 2348090 h 3427405"/>
                  <a:gd name="connsiteX8" fmla="*/ 164842 w 1067519"/>
                  <a:gd name="connsiteY8" fmla="*/ 2183967 h 3427405"/>
                  <a:gd name="connsiteX9" fmla="*/ 305519 w 1067519"/>
                  <a:gd name="connsiteY9" fmla="*/ 2078459 h 3427405"/>
                  <a:gd name="connsiteX10" fmla="*/ 223458 w 1067519"/>
                  <a:gd name="connsiteY10" fmla="*/ 1996397 h 3427405"/>
                  <a:gd name="connsiteX11" fmla="*/ 59335 w 1067519"/>
                  <a:gd name="connsiteY11" fmla="*/ 2207413 h 3427405"/>
                  <a:gd name="connsiteX12" fmla="*/ 24165 w 1067519"/>
                  <a:gd name="connsiteY12" fmla="*/ 2453597 h 3427405"/>
                  <a:gd name="connsiteX13" fmla="*/ 129673 w 1067519"/>
                  <a:gd name="connsiteY13" fmla="*/ 2699782 h 3427405"/>
                  <a:gd name="connsiteX14" fmla="*/ 47611 w 1067519"/>
                  <a:gd name="connsiteY14" fmla="*/ 3016305 h 3427405"/>
                  <a:gd name="connsiteX15" fmla="*/ 719 w 1067519"/>
                  <a:gd name="connsiteY15" fmla="*/ 3180428 h 3427405"/>
                  <a:gd name="connsiteX16" fmla="*/ 82781 w 1067519"/>
                  <a:gd name="connsiteY16" fmla="*/ 3379720 h 3427405"/>
                  <a:gd name="connsiteX17" fmla="*/ 270350 w 1067519"/>
                  <a:gd name="connsiteY17" fmla="*/ 3426613 h 3427405"/>
                  <a:gd name="connsiteX18" fmla="*/ 387581 w 1067519"/>
                  <a:gd name="connsiteY18" fmla="*/ 3356274 h 3427405"/>
                  <a:gd name="connsiteX19" fmla="*/ 457919 w 1067519"/>
                  <a:gd name="connsiteY19" fmla="*/ 3074920 h 3427405"/>
                  <a:gd name="connsiteX20" fmla="*/ 551704 w 1067519"/>
                  <a:gd name="connsiteY20" fmla="*/ 2500490 h 3427405"/>
                  <a:gd name="connsiteX21" fmla="*/ 680658 w 1067519"/>
                  <a:gd name="connsiteY21" fmla="*/ 2137074 h 3427405"/>
                  <a:gd name="connsiteX22" fmla="*/ 762719 w 1067519"/>
                  <a:gd name="connsiteY22" fmla="*/ 1703320 h 3427405"/>
                  <a:gd name="connsiteX23" fmla="*/ 774442 w 1067519"/>
                  <a:gd name="connsiteY23" fmla="*/ 1070274 h 3427405"/>
                  <a:gd name="connsiteX24" fmla="*/ 1067519 w 1067519"/>
                  <a:gd name="connsiteY24" fmla="*/ 73813 h 34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7519" h="3427405">
                    <a:moveTo>
                      <a:pt x="1067519" y="73813"/>
                    </a:moveTo>
                    <a:cubicBezTo>
                      <a:pt x="1067519" y="-90310"/>
                      <a:pt x="850642" y="67951"/>
                      <a:pt x="774442" y="85536"/>
                    </a:cubicBezTo>
                    <a:cubicBezTo>
                      <a:pt x="698242" y="103121"/>
                      <a:pt x="647442" y="67951"/>
                      <a:pt x="610319" y="179320"/>
                    </a:cubicBezTo>
                    <a:cubicBezTo>
                      <a:pt x="573196" y="290689"/>
                      <a:pt x="577104" y="519289"/>
                      <a:pt x="551704" y="753751"/>
                    </a:cubicBezTo>
                    <a:cubicBezTo>
                      <a:pt x="526304" y="988213"/>
                      <a:pt x="489180" y="1365306"/>
                      <a:pt x="457919" y="1586090"/>
                    </a:cubicBezTo>
                    <a:cubicBezTo>
                      <a:pt x="426658" y="1806874"/>
                      <a:pt x="403212" y="1920198"/>
                      <a:pt x="364135" y="2078459"/>
                    </a:cubicBezTo>
                    <a:cubicBezTo>
                      <a:pt x="325058" y="2236720"/>
                      <a:pt x="254720" y="2490721"/>
                      <a:pt x="223458" y="2535659"/>
                    </a:cubicBezTo>
                    <a:cubicBezTo>
                      <a:pt x="192196" y="2580597"/>
                      <a:pt x="186334" y="2406705"/>
                      <a:pt x="176565" y="2348090"/>
                    </a:cubicBezTo>
                    <a:cubicBezTo>
                      <a:pt x="166796" y="2289475"/>
                      <a:pt x="143350" y="2228906"/>
                      <a:pt x="164842" y="2183967"/>
                    </a:cubicBezTo>
                    <a:cubicBezTo>
                      <a:pt x="186334" y="2139029"/>
                      <a:pt x="295750" y="2109720"/>
                      <a:pt x="305519" y="2078459"/>
                    </a:cubicBezTo>
                    <a:cubicBezTo>
                      <a:pt x="315288" y="2047198"/>
                      <a:pt x="264489" y="1974905"/>
                      <a:pt x="223458" y="1996397"/>
                    </a:cubicBezTo>
                    <a:cubicBezTo>
                      <a:pt x="182427" y="2017889"/>
                      <a:pt x="92550" y="2131213"/>
                      <a:pt x="59335" y="2207413"/>
                    </a:cubicBezTo>
                    <a:cubicBezTo>
                      <a:pt x="26119" y="2283613"/>
                      <a:pt x="12442" y="2371536"/>
                      <a:pt x="24165" y="2453597"/>
                    </a:cubicBezTo>
                    <a:cubicBezTo>
                      <a:pt x="35888" y="2535659"/>
                      <a:pt x="125765" y="2605997"/>
                      <a:pt x="129673" y="2699782"/>
                    </a:cubicBezTo>
                    <a:cubicBezTo>
                      <a:pt x="133581" y="2793567"/>
                      <a:pt x="69103" y="2936197"/>
                      <a:pt x="47611" y="3016305"/>
                    </a:cubicBezTo>
                    <a:cubicBezTo>
                      <a:pt x="26119" y="3096413"/>
                      <a:pt x="-5143" y="3119859"/>
                      <a:pt x="719" y="3180428"/>
                    </a:cubicBezTo>
                    <a:cubicBezTo>
                      <a:pt x="6581" y="3240997"/>
                      <a:pt x="37843" y="3338689"/>
                      <a:pt x="82781" y="3379720"/>
                    </a:cubicBezTo>
                    <a:cubicBezTo>
                      <a:pt x="127719" y="3420751"/>
                      <a:pt x="219550" y="3430521"/>
                      <a:pt x="270350" y="3426613"/>
                    </a:cubicBezTo>
                    <a:cubicBezTo>
                      <a:pt x="321150" y="3422705"/>
                      <a:pt x="356319" y="3414890"/>
                      <a:pt x="387581" y="3356274"/>
                    </a:cubicBezTo>
                    <a:cubicBezTo>
                      <a:pt x="418842" y="3297659"/>
                      <a:pt x="430565" y="3217551"/>
                      <a:pt x="457919" y="3074920"/>
                    </a:cubicBezTo>
                    <a:cubicBezTo>
                      <a:pt x="485273" y="2932289"/>
                      <a:pt x="514581" y="2656798"/>
                      <a:pt x="551704" y="2500490"/>
                    </a:cubicBezTo>
                    <a:cubicBezTo>
                      <a:pt x="588827" y="2344182"/>
                      <a:pt x="645489" y="2269936"/>
                      <a:pt x="680658" y="2137074"/>
                    </a:cubicBezTo>
                    <a:cubicBezTo>
                      <a:pt x="715827" y="2004212"/>
                      <a:pt x="747088" y="1881120"/>
                      <a:pt x="762719" y="1703320"/>
                    </a:cubicBezTo>
                    <a:cubicBezTo>
                      <a:pt x="778350" y="1525520"/>
                      <a:pt x="723642" y="1347720"/>
                      <a:pt x="774442" y="1070274"/>
                    </a:cubicBezTo>
                    <a:cubicBezTo>
                      <a:pt x="825242" y="792828"/>
                      <a:pt x="1067519" y="237936"/>
                      <a:pt x="1067519" y="73813"/>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4" name="Freeform 243">
                <a:extLst>
                  <a:ext uri="{FF2B5EF4-FFF2-40B4-BE49-F238E27FC236}">
                    <a16:creationId xmlns:a16="http://schemas.microsoft.com/office/drawing/2014/main" id="{81F1E77B-AAEB-D74A-890A-07E70E6484B0}"/>
                  </a:ext>
                </a:extLst>
              </p:cNvPr>
              <p:cNvSpPr/>
              <p:nvPr/>
            </p:nvSpPr>
            <p:spPr>
              <a:xfrm>
                <a:off x="4723204" y="702084"/>
                <a:ext cx="3155795" cy="3615793"/>
              </a:xfrm>
              <a:custGeom>
                <a:avLst/>
                <a:gdLst>
                  <a:gd name="connsiteX0" fmla="*/ 1595534 w 3155795"/>
                  <a:gd name="connsiteY0" fmla="*/ 105508 h 3615793"/>
                  <a:gd name="connsiteX1" fmla="*/ 1900334 w 3155795"/>
                  <a:gd name="connsiteY1" fmla="*/ 0 h 3615793"/>
                  <a:gd name="connsiteX2" fmla="*/ 1970673 w 3155795"/>
                  <a:gd name="connsiteY2" fmla="*/ 105508 h 3615793"/>
                  <a:gd name="connsiteX3" fmla="*/ 2169965 w 3155795"/>
                  <a:gd name="connsiteY3" fmla="*/ 58616 h 3615793"/>
                  <a:gd name="connsiteX4" fmla="*/ 2252027 w 3155795"/>
                  <a:gd name="connsiteY4" fmla="*/ 234462 h 3615793"/>
                  <a:gd name="connsiteX5" fmla="*/ 2509934 w 3155795"/>
                  <a:gd name="connsiteY5" fmla="*/ 199293 h 3615793"/>
                  <a:gd name="connsiteX6" fmla="*/ 2509934 w 3155795"/>
                  <a:gd name="connsiteY6" fmla="*/ 328247 h 3615793"/>
                  <a:gd name="connsiteX7" fmla="*/ 2697504 w 3155795"/>
                  <a:gd name="connsiteY7" fmla="*/ 398585 h 3615793"/>
                  <a:gd name="connsiteX8" fmla="*/ 2720950 w 3155795"/>
                  <a:gd name="connsiteY8" fmla="*/ 726831 h 3615793"/>
                  <a:gd name="connsiteX9" fmla="*/ 2931965 w 3155795"/>
                  <a:gd name="connsiteY9" fmla="*/ 879231 h 3615793"/>
                  <a:gd name="connsiteX10" fmla="*/ 2908519 w 3155795"/>
                  <a:gd name="connsiteY10" fmla="*/ 1101970 h 3615793"/>
                  <a:gd name="connsiteX11" fmla="*/ 3084365 w 3155795"/>
                  <a:gd name="connsiteY11" fmla="*/ 1148862 h 3615793"/>
                  <a:gd name="connsiteX12" fmla="*/ 3037473 w 3155795"/>
                  <a:gd name="connsiteY12" fmla="*/ 1535723 h 3615793"/>
                  <a:gd name="connsiteX13" fmla="*/ 3154704 w 3155795"/>
                  <a:gd name="connsiteY13" fmla="*/ 1535723 h 3615793"/>
                  <a:gd name="connsiteX14" fmla="*/ 2955411 w 3155795"/>
                  <a:gd name="connsiteY14" fmla="*/ 2145323 h 3615793"/>
                  <a:gd name="connsiteX15" fmla="*/ 3060919 w 3155795"/>
                  <a:gd name="connsiteY15" fmla="*/ 2168770 h 3615793"/>
                  <a:gd name="connsiteX16" fmla="*/ 2826458 w 3155795"/>
                  <a:gd name="connsiteY16" fmla="*/ 2825262 h 3615793"/>
                  <a:gd name="connsiteX17" fmla="*/ 2685781 w 3155795"/>
                  <a:gd name="connsiteY17" fmla="*/ 3118339 h 3615793"/>
                  <a:gd name="connsiteX18" fmla="*/ 2392704 w 3155795"/>
                  <a:gd name="connsiteY18" fmla="*/ 3352800 h 3615793"/>
                  <a:gd name="connsiteX19" fmla="*/ 1712765 w 3155795"/>
                  <a:gd name="connsiteY19" fmla="*/ 3505200 h 3615793"/>
                  <a:gd name="connsiteX20" fmla="*/ 1173504 w 3155795"/>
                  <a:gd name="connsiteY20" fmla="*/ 3610708 h 3615793"/>
                  <a:gd name="connsiteX21" fmla="*/ 212211 w 3155795"/>
                  <a:gd name="connsiteY21" fmla="*/ 3341077 h 3615793"/>
                  <a:gd name="connsiteX22" fmla="*/ 305996 w 3155795"/>
                  <a:gd name="connsiteY22" fmla="*/ 3259016 h 3615793"/>
                  <a:gd name="connsiteX23" fmla="*/ 24642 w 3155795"/>
                  <a:gd name="connsiteY23" fmla="*/ 2907323 h 3615793"/>
                  <a:gd name="connsiteX24" fmla="*/ 71534 w 3155795"/>
                  <a:gd name="connsiteY24" fmla="*/ 2778370 h 3615793"/>
                  <a:gd name="connsiteX25" fmla="*/ 1196 w 3155795"/>
                  <a:gd name="connsiteY25" fmla="*/ 2461847 h 3615793"/>
                  <a:gd name="connsiteX26" fmla="*/ 141873 w 3155795"/>
                  <a:gd name="connsiteY26" fmla="*/ 2321170 h 3615793"/>
                  <a:gd name="connsiteX27" fmla="*/ 71534 w 3155795"/>
                  <a:gd name="connsiteY27" fmla="*/ 1922585 h 3615793"/>
                  <a:gd name="connsiteX28" fmla="*/ 270827 w 3155795"/>
                  <a:gd name="connsiteY28" fmla="*/ 1723293 h 3615793"/>
                  <a:gd name="connsiteX29" fmla="*/ 317719 w 3155795"/>
                  <a:gd name="connsiteY29" fmla="*/ 1383323 h 3615793"/>
                  <a:gd name="connsiteX30" fmla="*/ 493565 w 3155795"/>
                  <a:gd name="connsiteY30" fmla="*/ 1219200 h 3615793"/>
                  <a:gd name="connsiteX31" fmla="*/ 493565 w 3155795"/>
                  <a:gd name="connsiteY31" fmla="*/ 1043354 h 3615793"/>
                  <a:gd name="connsiteX32" fmla="*/ 681134 w 3155795"/>
                  <a:gd name="connsiteY32" fmla="*/ 890954 h 3615793"/>
                  <a:gd name="connsiteX33" fmla="*/ 692858 w 3155795"/>
                  <a:gd name="connsiteY33" fmla="*/ 785447 h 3615793"/>
                  <a:gd name="connsiteX34" fmla="*/ 985934 w 3155795"/>
                  <a:gd name="connsiteY34" fmla="*/ 597877 h 3615793"/>
                  <a:gd name="connsiteX35" fmla="*/ 1009381 w 3155795"/>
                  <a:gd name="connsiteY35" fmla="*/ 433754 h 3615793"/>
                  <a:gd name="connsiteX36" fmla="*/ 1267288 w 3155795"/>
                  <a:gd name="connsiteY36" fmla="*/ 316523 h 3615793"/>
                  <a:gd name="connsiteX37" fmla="*/ 1595534 w 3155795"/>
                  <a:gd name="connsiteY37" fmla="*/ 105508 h 361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55795" h="3615793">
                    <a:moveTo>
                      <a:pt x="1595534" y="105508"/>
                    </a:moveTo>
                    <a:cubicBezTo>
                      <a:pt x="1701041" y="52754"/>
                      <a:pt x="1837811" y="0"/>
                      <a:pt x="1900334" y="0"/>
                    </a:cubicBezTo>
                    <a:cubicBezTo>
                      <a:pt x="1962857" y="0"/>
                      <a:pt x="1925735" y="95739"/>
                      <a:pt x="1970673" y="105508"/>
                    </a:cubicBezTo>
                    <a:cubicBezTo>
                      <a:pt x="2015611" y="115277"/>
                      <a:pt x="2123073" y="37124"/>
                      <a:pt x="2169965" y="58616"/>
                    </a:cubicBezTo>
                    <a:cubicBezTo>
                      <a:pt x="2216857" y="80108"/>
                      <a:pt x="2195366" y="211016"/>
                      <a:pt x="2252027" y="234462"/>
                    </a:cubicBezTo>
                    <a:cubicBezTo>
                      <a:pt x="2308688" y="257908"/>
                      <a:pt x="2466950" y="183662"/>
                      <a:pt x="2509934" y="199293"/>
                    </a:cubicBezTo>
                    <a:cubicBezTo>
                      <a:pt x="2552918" y="214924"/>
                      <a:pt x="2478672" y="295032"/>
                      <a:pt x="2509934" y="328247"/>
                    </a:cubicBezTo>
                    <a:cubicBezTo>
                      <a:pt x="2541196" y="361462"/>
                      <a:pt x="2662335" y="332154"/>
                      <a:pt x="2697504" y="398585"/>
                    </a:cubicBezTo>
                    <a:cubicBezTo>
                      <a:pt x="2732673" y="465016"/>
                      <a:pt x="2681873" y="646723"/>
                      <a:pt x="2720950" y="726831"/>
                    </a:cubicBezTo>
                    <a:cubicBezTo>
                      <a:pt x="2760027" y="806939"/>
                      <a:pt x="2900704" y="816708"/>
                      <a:pt x="2931965" y="879231"/>
                    </a:cubicBezTo>
                    <a:cubicBezTo>
                      <a:pt x="2963227" y="941754"/>
                      <a:pt x="2883119" y="1057032"/>
                      <a:pt x="2908519" y="1101970"/>
                    </a:cubicBezTo>
                    <a:cubicBezTo>
                      <a:pt x="2933919" y="1146908"/>
                      <a:pt x="3062873" y="1076570"/>
                      <a:pt x="3084365" y="1148862"/>
                    </a:cubicBezTo>
                    <a:cubicBezTo>
                      <a:pt x="3105857" y="1221154"/>
                      <a:pt x="3025750" y="1471246"/>
                      <a:pt x="3037473" y="1535723"/>
                    </a:cubicBezTo>
                    <a:cubicBezTo>
                      <a:pt x="3049196" y="1600200"/>
                      <a:pt x="3168381" y="1434123"/>
                      <a:pt x="3154704" y="1535723"/>
                    </a:cubicBezTo>
                    <a:cubicBezTo>
                      <a:pt x="3141027" y="1637323"/>
                      <a:pt x="2971042" y="2039815"/>
                      <a:pt x="2955411" y="2145323"/>
                    </a:cubicBezTo>
                    <a:cubicBezTo>
                      <a:pt x="2939780" y="2250831"/>
                      <a:pt x="3082411" y="2055447"/>
                      <a:pt x="3060919" y="2168770"/>
                    </a:cubicBezTo>
                    <a:cubicBezTo>
                      <a:pt x="3039427" y="2282093"/>
                      <a:pt x="2888981" y="2667001"/>
                      <a:pt x="2826458" y="2825262"/>
                    </a:cubicBezTo>
                    <a:cubicBezTo>
                      <a:pt x="2763935" y="2983523"/>
                      <a:pt x="2758073" y="3030416"/>
                      <a:pt x="2685781" y="3118339"/>
                    </a:cubicBezTo>
                    <a:cubicBezTo>
                      <a:pt x="2613489" y="3206262"/>
                      <a:pt x="2554873" y="3288323"/>
                      <a:pt x="2392704" y="3352800"/>
                    </a:cubicBezTo>
                    <a:cubicBezTo>
                      <a:pt x="2230535" y="3417277"/>
                      <a:pt x="1915965" y="3462215"/>
                      <a:pt x="1712765" y="3505200"/>
                    </a:cubicBezTo>
                    <a:cubicBezTo>
                      <a:pt x="1509565" y="3548185"/>
                      <a:pt x="1423596" y="3638062"/>
                      <a:pt x="1173504" y="3610708"/>
                    </a:cubicBezTo>
                    <a:cubicBezTo>
                      <a:pt x="923412" y="3583354"/>
                      <a:pt x="356796" y="3399692"/>
                      <a:pt x="212211" y="3341077"/>
                    </a:cubicBezTo>
                    <a:cubicBezTo>
                      <a:pt x="67626" y="3282462"/>
                      <a:pt x="337257" y="3331308"/>
                      <a:pt x="305996" y="3259016"/>
                    </a:cubicBezTo>
                    <a:cubicBezTo>
                      <a:pt x="274734" y="3186724"/>
                      <a:pt x="63719" y="2987431"/>
                      <a:pt x="24642" y="2907323"/>
                    </a:cubicBezTo>
                    <a:cubicBezTo>
                      <a:pt x="-14435" y="2827215"/>
                      <a:pt x="75442" y="2852616"/>
                      <a:pt x="71534" y="2778370"/>
                    </a:cubicBezTo>
                    <a:cubicBezTo>
                      <a:pt x="67626" y="2704124"/>
                      <a:pt x="-10527" y="2538047"/>
                      <a:pt x="1196" y="2461847"/>
                    </a:cubicBezTo>
                    <a:cubicBezTo>
                      <a:pt x="12919" y="2385647"/>
                      <a:pt x="130150" y="2411047"/>
                      <a:pt x="141873" y="2321170"/>
                    </a:cubicBezTo>
                    <a:cubicBezTo>
                      <a:pt x="153596" y="2231293"/>
                      <a:pt x="50042" y="2022231"/>
                      <a:pt x="71534" y="1922585"/>
                    </a:cubicBezTo>
                    <a:cubicBezTo>
                      <a:pt x="93026" y="1822939"/>
                      <a:pt x="229796" y="1813170"/>
                      <a:pt x="270827" y="1723293"/>
                    </a:cubicBezTo>
                    <a:cubicBezTo>
                      <a:pt x="311858" y="1633416"/>
                      <a:pt x="280596" y="1467338"/>
                      <a:pt x="317719" y="1383323"/>
                    </a:cubicBezTo>
                    <a:cubicBezTo>
                      <a:pt x="354842" y="1299308"/>
                      <a:pt x="464257" y="1275862"/>
                      <a:pt x="493565" y="1219200"/>
                    </a:cubicBezTo>
                    <a:cubicBezTo>
                      <a:pt x="522873" y="1162539"/>
                      <a:pt x="462304" y="1098062"/>
                      <a:pt x="493565" y="1043354"/>
                    </a:cubicBezTo>
                    <a:cubicBezTo>
                      <a:pt x="524826" y="988646"/>
                      <a:pt x="647918" y="933939"/>
                      <a:pt x="681134" y="890954"/>
                    </a:cubicBezTo>
                    <a:cubicBezTo>
                      <a:pt x="714349" y="847970"/>
                      <a:pt x="642058" y="834293"/>
                      <a:pt x="692858" y="785447"/>
                    </a:cubicBezTo>
                    <a:cubicBezTo>
                      <a:pt x="743658" y="736601"/>
                      <a:pt x="933180" y="656492"/>
                      <a:pt x="985934" y="597877"/>
                    </a:cubicBezTo>
                    <a:cubicBezTo>
                      <a:pt x="1038688" y="539262"/>
                      <a:pt x="962489" y="480646"/>
                      <a:pt x="1009381" y="433754"/>
                    </a:cubicBezTo>
                    <a:cubicBezTo>
                      <a:pt x="1056273" y="386862"/>
                      <a:pt x="1177411" y="371231"/>
                      <a:pt x="1267288" y="316523"/>
                    </a:cubicBezTo>
                    <a:cubicBezTo>
                      <a:pt x="1357165" y="261815"/>
                      <a:pt x="1490027" y="158262"/>
                      <a:pt x="1595534" y="105508"/>
                    </a:cubicBezTo>
                    <a:close/>
                  </a:path>
                </a:pathLst>
              </a:custGeom>
              <a:solidFill>
                <a:srgbClr val="D1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5" name="Freeform 244">
                <a:extLst>
                  <a:ext uri="{FF2B5EF4-FFF2-40B4-BE49-F238E27FC236}">
                    <a16:creationId xmlns:a16="http://schemas.microsoft.com/office/drawing/2014/main" id="{28CCD2CA-BD04-7544-B16B-9D6CE7C5A4E0}"/>
                  </a:ext>
                </a:extLst>
              </p:cNvPr>
              <p:cNvSpPr/>
              <p:nvPr/>
            </p:nvSpPr>
            <p:spPr>
              <a:xfrm>
                <a:off x="4769752" y="3425372"/>
                <a:ext cx="2663609" cy="1396466"/>
              </a:xfrm>
              <a:custGeom>
                <a:avLst/>
                <a:gdLst>
                  <a:gd name="connsiteX0" fmla="*/ 252191 w 2663609"/>
                  <a:gd name="connsiteY0" fmla="*/ 151023 h 952403"/>
                  <a:gd name="connsiteX1" fmla="*/ 48991 w 2663609"/>
                  <a:gd name="connsiteY1" fmla="*/ 354223 h 952403"/>
                  <a:gd name="connsiteX2" fmla="*/ 223162 w 2663609"/>
                  <a:gd name="connsiteY2" fmla="*/ 542909 h 952403"/>
                  <a:gd name="connsiteX3" fmla="*/ 179619 w 2663609"/>
                  <a:gd name="connsiteY3" fmla="*/ 775137 h 952403"/>
                  <a:gd name="connsiteX4" fmla="*/ 440877 w 2663609"/>
                  <a:gd name="connsiteY4" fmla="*/ 775137 h 952403"/>
                  <a:gd name="connsiteX5" fmla="*/ 440877 w 2663609"/>
                  <a:gd name="connsiteY5" fmla="*/ 833195 h 952403"/>
                  <a:gd name="connsiteX6" fmla="*/ 673105 w 2663609"/>
                  <a:gd name="connsiteY6" fmla="*/ 833195 h 952403"/>
                  <a:gd name="connsiteX7" fmla="*/ 731162 w 2663609"/>
                  <a:gd name="connsiteY7" fmla="*/ 949309 h 952403"/>
                  <a:gd name="connsiteX8" fmla="*/ 1021448 w 2663609"/>
                  <a:gd name="connsiteY8" fmla="*/ 920280 h 952403"/>
                  <a:gd name="connsiteX9" fmla="*/ 1239162 w 2663609"/>
                  <a:gd name="connsiteY9" fmla="*/ 934795 h 952403"/>
                  <a:gd name="connsiteX10" fmla="*/ 1471391 w 2663609"/>
                  <a:gd name="connsiteY10" fmla="*/ 891252 h 952403"/>
                  <a:gd name="connsiteX11" fmla="*/ 1674591 w 2663609"/>
                  <a:gd name="connsiteY11" fmla="*/ 920280 h 952403"/>
                  <a:gd name="connsiteX12" fmla="*/ 1877791 w 2663609"/>
                  <a:gd name="connsiteY12" fmla="*/ 688052 h 952403"/>
                  <a:gd name="connsiteX13" fmla="*/ 2095505 w 2663609"/>
                  <a:gd name="connsiteY13" fmla="*/ 673537 h 952403"/>
                  <a:gd name="connsiteX14" fmla="*/ 2342248 w 2663609"/>
                  <a:gd name="connsiteY14" fmla="*/ 484852 h 952403"/>
                  <a:gd name="connsiteX15" fmla="*/ 2501905 w 2663609"/>
                  <a:gd name="connsiteY15" fmla="*/ 325195 h 952403"/>
                  <a:gd name="connsiteX16" fmla="*/ 2487391 w 2663609"/>
                  <a:gd name="connsiteY16" fmla="*/ 5880 h 952403"/>
                  <a:gd name="connsiteX17" fmla="*/ 252191 w 2663609"/>
                  <a:gd name="connsiteY17" fmla="*/ 151023 h 9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3609" h="952403">
                    <a:moveTo>
                      <a:pt x="252191" y="151023"/>
                    </a:moveTo>
                    <a:cubicBezTo>
                      <a:pt x="-154209" y="209080"/>
                      <a:pt x="53829" y="288909"/>
                      <a:pt x="48991" y="354223"/>
                    </a:cubicBezTo>
                    <a:cubicBezTo>
                      <a:pt x="44153" y="419537"/>
                      <a:pt x="201391" y="472757"/>
                      <a:pt x="223162" y="542909"/>
                    </a:cubicBezTo>
                    <a:cubicBezTo>
                      <a:pt x="244933" y="613061"/>
                      <a:pt x="143333" y="736432"/>
                      <a:pt x="179619" y="775137"/>
                    </a:cubicBezTo>
                    <a:cubicBezTo>
                      <a:pt x="215905" y="813842"/>
                      <a:pt x="397334" y="765461"/>
                      <a:pt x="440877" y="775137"/>
                    </a:cubicBezTo>
                    <a:cubicBezTo>
                      <a:pt x="484420" y="784813"/>
                      <a:pt x="402172" y="823519"/>
                      <a:pt x="440877" y="833195"/>
                    </a:cubicBezTo>
                    <a:cubicBezTo>
                      <a:pt x="479582" y="842871"/>
                      <a:pt x="624724" y="813843"/>
                      <a:pt x="673105" y="833195"/>
                    </a:cubicBezTo>
                    <a:cubicBezTo>
                      <a:pt x="721486" y="852547"/>
                      <a:pt x="673105" y="934795"/>
                      <a:pt x="731162" y="949309"/>
                    </a:cubicBezTo>
                    <a:cubicBezTo>
                      <a:pt x="789219" y="963823"/>
                      <a:pt x="936781" y="922699"/>
                      <a:pt x="1021448" y="920280"/>
                    </a:cubicBezTo>
                    <a:cubicBezTo>
                      <a:pt x="1106115" y="917861"/>
                      <a:pt x="1164172" y="939633"/>
                      <a:pt x="1239162" y="934795"/>
                    </a:cubicBezTo>
                    <a:cubicBezTo>
                      <a:pt x="1314152" y="929957"/>
                      <a:pt x="1398820" y="893671"/>
                      <a:pt x="1471391" y="891252"/>
                    </a:cubicBezTo>
                    <a:cubicBezTo>
                      <a:pt x="1543962" y="888833"/>
                      <a:pt x="1606858" y="954147"/>
                      <a:pt x="1674591" y="920280"/>
                    </a:cubicBezTo>
                    <a:cubicBezTo>
                      <a:pt x="1742324" y="886413"/>
                      <a:pt x="1807639" y="729176"/>
                      <a:pt x="1877791" y="688052"/>
                    </a:cubicBezTo>
                    <a:cubicBezTo>
                      <a:pt x="1947943" y="646928"/>
                      <a:pt x="2018096" y="707404"/>
                      <a:pt x="2095505" y="673537"/>
                    </a:cubicBezTo>
                    <a:cubicBezTo>
                      <a:pt x="2172914" y="639670"/>
                      <a:pt x="2274515" y="542909"/>
                      <a:pt x="2342248" y="484852"/>
                    </a:cubicBezTo>
                    <a:cubicBezTo>
                      <a:pt x="2409981" y="426795"/>
                      <a:pt x="2477715" y="405024"/>
                      <a:pt x="2501905" y="325195"/>
                    </a:cubicBezTo>
                    <a:cubicBezTo>
                      <a:pt x="2526095" y="245366"/>
                      <a:pt x="2862343" y="39747"/>
                      <a:pt x="2487391" y="5880"/>
                    </a:cubicBezTo>
                    <a:cubicBezTo>
                      <a:pt x="2112439" y="-27987"/>
                      <a:pt x="658591" y="92966"/>
                      <a:pt x="252191" y="151023"/>
                    </a:cubicBezTo>
                    <a:close/>
                  </a:path>
                </a:pathLst>
              </a:custGeom>
              <a:solidFill>
                <a:srgbClr val="D1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6" name="Freeform 245">
                <a:extLst>
                  <a:ext uri="{FF2B5EF4-FFF2-40B4-BE49-F238E27FC236}">
                    <a16:creationId xmlns:a16="http://schemas.microsoft.com/office/drawing/2014/main" id="{7440BBA2-1608-DE4A-8A96-A13265BBCE07}"/>
                  </a:ext>
                </a:extLst>
              </p:cNvPr>
              <p:cNvSpPr/>
              <p:nvPr/>
            </p:nvSpPr>
            <p:spPr>
              <a:xfrm>
                <a:off x="5570579" y="4715646"/>
                <a:ext cx="822405" cy="489113"/>
              </a:xfrm>
              <a:custGeom>
                <a:avLst/>
                <a:gdLst>
                  <a:gd name="connsiteX0" fmla="*/ 584036 w 822405"/>
                  <a:gd name="connsiteY0" fmla="*/ 7454 h 489113"/>
                  <a:gd name="connsiteX1" fmla="*/ 244067 w 822405"/>
                  <a:gd name="connsiteY1" fmla="*/ 19177 h 489113"/>
                  <a:gd name="connsiteX2" fmla="*/ 9606 w 822405"/>
                  <a:gd name="connsiteY2" fmla="*/ 124685 h 489113"/>
                  <a:gd name="connsiteX3" fmla="*/ 68221 w 822405"/>
                  <a:gd name="connsiteY3" fmla="*/ 382592 h 489113"/>
                  <a:gd name="connsiteX4" fmla="*/ 279236 w 822405"/>
                  <a:gd name="connsiteY4" fmla="*/ 488100 h 489113"/>
                  <a:gd name="connsiteX5" fmla="*/ 584036 w 822405"/>
                  <a:gd name="connsiteY5" fmla="*/ 429485 h 489113"/>
                  <a:gd name="connsiteX6" fmla="*/ 806775 w 822405"/>
                  <a:gd name="connsiteY6" fmla="*/ 323977 h 489113"/>
                  <a:gd name="connsiteX7" fmla="*/ 783329 w 822405"/>
                  <a:gd name="connsiteY7" fmla="*/ 101238 h 489113"/>
                  <a:gd name="connsiteX8" fmla="*/ 584036 w 822405"/>
                  <a:gd name="connsiteY8" fmla="*/ 7454 h 4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405" h="489113">
                    <a:moveTo>
                      <a:pt x="584036" y="7454"/>
                    </a:moveTo>
                    <a:cubicBezTo>
                      <a:pt x="494159" y="-6223"/>
                      <a:pt x="339805" y="-362"/>
                      <a:pt x="244067" y="19177"/>
                    </a:cubicBezTo>
                    <a:cubicBezTo>
                      <a:pt x="148329" y="38716"/>
                      <a:pt x="38914" y="64116"/>
                      <a:pt x="9606" y="124685"/>
                    </a:cubicBezTo>
                    <a:cubicBezTo>
                      <a:pt x="-19702" y="185254"/>
                      <a:pt x="23283" y="322023"/>
                      <a:pt x="68221" y="382592"/>
                    </a:cubicBezTo>
                    <a:cubicBezTo>
                      <a:pt x="113159" y="443161"/>
                      <a:pt x="193267" y="480284"/>
                      <a:pt x="279236" y="488100"/>
                    </a:cubicBezTo>
                    <a:cubicBezTo>
                      <a:pt x="365205" y="495916"/>
                      <a:pt x="496113" y="456839"/>
                      <a:pt x="584036" y="429485"/>
                    </a:cubicBezTo>
                    <a:cubicBezTo>
                      <a:pt x="671959" y="402131"/>
                      <a:pt x="773560" y="378685"/>
                      <a:pt x="806775" y="323977"/>
                    </a:cubicBezTo>
                    <a:cubicBezTo>
                      <a:pt x="839990" y="269269"/>
                      <a:pt x="814591" y="153992"/>
                      <a:pt x="783329" y="101238"/>
                    </a:cubicBezTo>
                    <a:cubicBezTo>
                      <a:pt x="752068" y="48484"/>
                      <a:pt x="673913" y="21131"/>
                      <a:pt x="584036" y="745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7" name="Oval 246">
                <a:extLst>
                  <a:ext uri="{FF2B5EF4-FFF2-40B4-BE49-F238E27FC236}">
                    <a16:creationId xmlns:a16="http://schemas.microsoft.com/office/drawing/2014/main" id="{D59A16AE-3F8D-924F-B19B-4D07BCE9A8DE}"/>
                  </a:ext>
                </a:extLst>
              </p:cNvPr>
              <p:cNvSpPr/>
              <p:nvPr/>
            </p:nvSpPr>
            <p:spPr>
              <a:xfrm>
                <a:off x="6358058" y="4945839"/>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8" name="Oval 247">
                <a:extLst>
                  <a:ext uri="{FF2B5EF4-FFF2-40B4-BE49-F238E27FC236}">
                    <a16:creationId xmlns:a16="http://schemas.microsoft.com/office/drawing/2014/main" id="{DC9531BC-8B63-9042-A099-5BACEB935335}"/>
                  </a:ext>
                </a:extLst>
              </p:cNvPr>
              <p:cNvSpPr/>
              <p:nvPr/>
            </p:nvSpPr>
            <p:spPr>
              <a:xfrm>
                <a:off x="5431936" y="4969286"/>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49" name="Oval 248">
                <a:extLst>
                  <a:ext uri="{FF2B5EF4-FFF2-40B4-BE49-F238E27FC236}">
                    <a16:creationId xmlns:a16="http://schemas.microsoft.com/office/drawing/2014/main" id="{CE4AD708-834F-F349-8D64-37E273F6CE6B}"/>
                  </a:ext>
                </a:extLst>
              </p:cNvPr>
              <p:cNvSpPr/>
              <p:nvPr/>
            </p:nvSpPr>
            <p:spPr>
              <a:xfrm>
                <a:off x="5900862" y="4887225"/>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50" name="Freeform 249">
                <a:extLst>
                  <a:ext uri="{FF2B5EF4-FFF2-40B4-BE49-F238E27FC236}">
                    <a16:creationId xmlns:a16="http://schemas.microsoft.com/office/drawing/2014/main" id="{7216FE7F-B057-B24C-AE80-FB435737A9B9}"/>
                  </a:ext>
                </a:extLst>
              </p:cNvPr>
              <p:cNvSpPr/>
              <p:nvPr/>
            </p:nvSpPr>
            <p:spPr>
              <a:xfrm>
                <a:off x="5744308" y="4840331"/>
                <a:ext cx="386861" cy="70737"/>
              </a:xfrm>
              <a:custGeom>
                <a:avLst/>
                <a:gdLst>
                  <a:gd name="connsiteX0" fmla="*/ 0 w 386861"/>
                  <a:gd name="connsiteY0" fmla="*/ 23446 h 70737"/>
                  <a:gd name="connsiteX1" fmla="*/ 164123 w 386861"/>
                  <a:gd name="connsiteY1" fmla="*/ 70338 h 70737"/>
                  <a:gd name="connsiteX2" fmla="*/ 386861 w 386861"/>
                  <a:gd name="connsiteY2" fmla="*/ 0 h 70737"/>
                </a:gdLst>
                <a:ahLst/>
                <a:cxnLst>
                  <a:cxn ang="0">
                    <a:pos x="connsiteX0" y="connsiteY0"/>
                  </a:cxn>
                  <a:cxn ang="0">
                    <a:pos x="connsiteX1" y="connsiteY1"/>
                  </a:cxn>
                  <a:cxn ang="0">
                    <a:pos x="connsiteX2" y="connsiteY2"/>
                  </a:cxn>
                </a:cxnLst>
                <a:rect l="l" t="t" r="r" b="b"/>
                <a:pathLst>
                  <a:path w="386861" h="70737">
                    <a:moveTo>
                      <a:pt x="0" y="23446"/>
                    </a:moveTo>
                    <a:cubicBezTo>
                      <a:pt x="49823" y="48846"/>
                      <a:pt x="99646" y="74246"/>
                      <a:pt x="164123" y="70338"/>
                    </a:cubicBezTo>
                    <a:cubicBezTo>
                      <a:pt x="228600" y="66430"/>
                      <a:pt x="386861" y="0"/>
                      <a:pt x="386861"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grpSp>
        <p:grpSp>
          <p:nvGrpSpPr>
            <p:cNvPr id="251" name="Group 250">
              <a:extLst>
                <a:ext uri="{FF2B5EF4-FFF2-40B4-BE49-F238E27FC236}">
                  <a16:creationId xmlns:a16="http://schemas.microsoft.com/office/drawing/2014/main" id="{E8F03A50-21B3-4141-B5BF-90CBB009CD6E}"/>
                </a:ext>
              </a:extLst>
            </p:cNvPr>
            <p:cNvGrpSpPr/>
            <p:nvPr/>
          </p:nvGrpSpPr>
          <p:grpSpPr>
            <a:xfrm rot="21382307">
              <a:off x="5374171" y="4332645"/>
              <a:ext cx="621430" cy="783187"/>
              <a:chOff x="3985127" y="91607"/>
              <a:chExt cx="4366993" cy="5917821"/>
            </a:xfrm>
          </p:grpSpPr>
          <p:sp>
            <p:nvSpPr>
              <p:cNvPr id="252" name="Freeform 251">
                <a:extLst>
                  <a:ext uri="{FF2B5EF4-FFF2-40B4-BE49-F238E27FC236}">
                    <a16:creationId xmlns:a16="http://schemas.microsoft.com/office/drawing/2014/main" id="{262B0E38-D45A-8F43-8B23-8B88B4EFFCA1}"/>
                  </a:ext>
                </a:extLst>
              </p:cNvPr>
              <p:cNvSpPr/>
              <p:nvPr/>
            </p:nvSpPr>
            <p:spPr>
              <a:xfrm>
                <a:off x="6974771" y="91607"/>
                <a:ext cx="492907" cy="932605"/>
              </a:xfrm>
              <a:custGeom>
                <a:avLst/>
                <a:gdLst>
                  <a:gd name="connsiteX0" fmla="*/ 460 w 492907"/>
                  <a:gd name="connsiteY0" fmla="*/ 563585 h 932605"/>
                  <a:gd name="connsiteX1" fmla="*/ 117691 w 492907"/>
                  <a:gd name="connsiteY1" fmla="*/ 106385 h 932605"/>
                  <a:gd name="connsiteX2" fmla="*/ 188029 w 492907"/>
                  <a:gd name="connsiteY2" fmla="*/ 235339 h 932605"/>
                  <a:gd name="connsiteX3" fmla="*/ 305260 w 492907"/>
                  <a:gd name="connsiteY3" fmla="*/ 877 h 932605"/>
                  <a:gd name="connsiteX4" fmla="*/ 305260 w 492907"/>
                  <a:gd name="connsiteY4" fmla="*/ 153277 h 932605"/>
                  <a:gd name="connsiteX5" fmla="*/ 492829 w 492907"/>
                  <a:gd name="connsiteY5" fmla="*/ 94662 h 932605"/>
                  <a:gd name="connsiteX6" fmla="*/ 328706 w 492907"/>
                  <a:gd name="connsiteY6" fmla="*/ 493247 h 932605"/>
                  <a:gd name="connsiteX7" fmla="*/ 340429 w 492907"/>
                  <a:gd name="connsiteY7" fmla="*/ 927000 h 932605"/>
                  <a:gd name="connsiteX8" fmla="*/ 164583 w 492907"/>
                  <a:gd name="connsiteY8" fmla="*/ 727708 h 932605"/>
                  <a:gd name="connsiteX9" fmla="*/ 460 w 492907"/>
                  <a:gd name="connsiteY9" fmla="*/ 563585 h 93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907" h="932605">
                    <a:moveTo>
                      <a:pt x="460" y="563585"/>
                    </a:moveTo>
                    <a:cubicBezTo>
                      <a:pt x="-7355" y="460031"/>
                      <a:pt x="86430" y="161093"/>
                      <a:pt x="117691" y="106385"/>
                    </a:cubicBezTo>
                    <a:cubicBezTo>
                      <a:pt x="148952" y="51677"/>
                      <a:pt x="156768" y="252924"/>
                      <a:pt x="188029" y="235339"/>
                    </a:cubicBezTo>
                    <a:cubicBezTo>
                      <a:pt x="219290" y="217754"/>
                      <a:pt x="285721" y="14554"/>
                      <a:pt x="305260" y="877"/>
                    </a:cubicBezTo>
                    <a:cubicBezTo>
                      <a:pt x="324799" y="-12800"/>
                      <a:pt x="273999" y="137646"/>
                      <a:pt x="305260" y="153277"/>
                    </a:cubicBezTo>
                    <a:cubicBezTo>
                      <a:pt x="336522" y="168908"/>
                      <a:pt x="488921" y="38000"/>
                      <a:pt x="492829" y="94662"/>
                    </a:cubicBezTo>
                    <a:cubicBezTo>
                      <a:pt x="496737" y="151324"/>
                      <a:pt x="354106" y="354524"/>
                      <a:pt x="328706" y="493247"/>
                    </a:cubicBezTo>
                    <a:cubicBezTo>
                      <a:pt x="303306" y="631970"/>
                      <a:pt x="367783" y="887923"/>
                      <a:pt x="340429" y="927000"/>
                    </a:cubicBezTo>
                    <a:cubicBezTo>
                      <a:pt x="313075" y="966077"/>
                      <a:pt x="217337" y="790231"/>
                      <a:pt x="164583" y="727708"/>
                    </a:cubicBezTo>
                    <a:cubicBezTo>
                      <a:pt x="111829" y="665185"/>
                      <a:pt x="8275" y="667139"/>
                      <a:pt x="460" y="56358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53" name="Freeform 252">
                <a:extLst>
                  <a:ext uri="{FF2B5EF4-FFF2-40B4-BE49-F238E27FC236}">
                    <a16:creationId xmlns:a16="http://schemas.microsoft.com/office/drawing/2014/main" id="{EFF1B13F-69A5-9E4D-A8C7-804E68F6CDC2}"/>
                  </a:ext>
                </a:extLst>
              </p:cNvPr>
              <p:cNvSpPr/>
              <p:nvPr/>
            </p:nvSpPr>
            <p:spPr>
              <a:xfrm flipH="1">
                <a:off x="5602534" y="299155"/>
                <a:ext cx="492907" cy="932605"/>
              </a:xfrm>
              <a:custGeom>
                <a:avLst/>
                <a:gdLst>
                  <a:gd name="connsiteX0" fmla="*/ 460 w 492907"/>
                  <a:gd name="connsiteY0" fmla="*/ 563585 h 932605"/>
                  <a:gd name="connsiteX1" fmla="*/ 117691 w 492907"/>
                  <a:gd name="connsiteY1" fmla="*/ 106385 h 932605"/>
                  <a:gd name="connsiteX2" fmla="*/ 188029 w 492907"/>
                  <a:gd name="connsiteY2" fmla="*/ 235339 h 932605"/>
                  <a:gd name="connsiteX3" fmla="*/ 305260 w 492907"/>
                  <a:gd name="connsiteY3" fmla="*/ 877 h 932605"/>
                  <a:gd name="connsiteX4" fmla="*/ 305260 w 492907"/>
                  <a:gd name="connsiteY4" fmla="*/ 153277 h 932605"/>
                  <a:gd name="connsiteX5" fmla="*/ 492829 w 492907"/>
                  <a:gd name="connsiteY5" fmla="*/ 94662 h 932605"/>
                  <a:gd name="connsiteX6" fmla="*/ 328706 w 492907"/>
                  <a:gd name="connsiteY6" fmla="*/ 493247 h 932605"/>
                  <a:gd name="connsiteX7" fmla="*/ 340429 w 492907"/>
                  <a:gd name="connsiteY7" fmla="*/ 927000 h 932605"/>
                  <a:gd name="connsiteX8" fmla="*/ 164583 w 492907"/>
                  <a:gd name="connsiteY8" fmla="*/ 727708 h 932605"/>
                  <a:gd name="connsiteX9" fmla="*/ 460 w 492907"/>
                  <a:gd name="connsiteY9" fmla="*/ 563585 h 93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907" h="932605">
                    <a:moveTo>
                      <a:pt x="460" y="563585"/>
                    </a:moveTo>
                    <a:cubicBezTo>
                      <a:pt x="-7355" y="460031"/>
                      <a:pt x="86430" y="161093"/>
                      <a:pt x="117691" y="106385"/>
                    </a:cubicBezTo>
                    <a:cubicBezTo>
                      <a:pt x="148952" y="51677"/>
                      <a:pt x="156768" y="252924"/>
                      <a:pt x="188029" y="235339"/>
                    </a:cubicBezTo>
                    <a:cubicBezTo>
                      <a:pt x="219290" y="217754"/>
                      <a:pt x="285721" y="14554"/>
                      <a:pt x="305260" y="877"/>
                    </a:cubicBezTo>
                    <a:cubicBezTo>
                      <a:pt x="324799" y="-12800"/>
                      <a:pt x="273999" y="137646"/>
                      <a:pt x="305260" y="153277"/>
                    </a:cubicBezTo>
                    <a:cubicBezTo>
                      <a:pt x="336522" y="168908"/>
                      <a:pt x="488921" y="38000"/>
                      <a:pt x="492829" y="94662"/>
                    </a:cubicBezTo>
                    <a:cubicBezTo>
                      <a:pt x="496737" y="151324"/>
                      <a:pt x="354106" y="354524"/>
                      <a:pt x="328706" y="493247"/>
                    </a:cubicBezTo>
                    <a:cubicBezTo>
                      <a:pt x="303306" y="631970"/>
                      <a:pt x="367783" y="887923"/>
                      <a:pt x="340429" y="927000"/>
                    </a:cubicBezTo>
                    <a:cubicBezTo>
                      <a:pt x="313075" y="966077"/>
                      <a:pt x="217337" y="790231"/>
                      <a:pt x="164583" y="727708"/>
                    </a:cubicBezTo>
                    <a:cubicBezTo>
                      <a:pt x="111829" y="665185"/>
                      <a:pt x="8275" y="667139"/>
                      <a:pt x="460" y="56358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54" name="Freeform 253">
                <a:extLst>
                  <a:ext uri="{FF2B5EF4-FFF2-40B4-BE49-F238E27FC236}">
                    <a16:creationId xmlns:a16="http://schemas.microsoft.com/office/drawing/2014/main" id="{A0B1DF52-6B23-9C49-A58B-CB21A4CD9D49}"/>
                  </a:ext>
                </a:extLst>
              </p:cNvPr>
              <p:cNvSpPr/>
              <p:nvPr/>
            </p:nvSpPr>
            <p:spPr>
              <a:xfrm>
                <a:off x="4580206" y="589002"/>
                <a:ext cx="3453451" cy="5130579"/>
              </a:xfrm>
              <a:custGeom>
                <a:avLst/>
                <a:gdLst>
                  <a:gd name="connsiteX0" fmla="*/ 2406748 w 3453451"/>
                  <a:gd name="connsiteY0" fmla="*/ 54467 h 5130579"/>
                  <a:gd name="connsiteX1" fmla="*/ 2055056 w 3453451"/>
                  <a:gd name="connsiteY1" fmla="*/ 7575 h 5130579"/>
                  <a:gd name="connsiteX2" fmla="*/ 1808871 w 3453451"/>
                  <a:gd name="connsiteY2" fmla="*/ 66190 h 5130579"/>
                  <a:gd name="connsiteX3" fmla="*/ 1093763 w 3453451"/>
                  <a:gd name="connsiteY3" fmla="*/ 605452 h 5130579"/>
                  <a:gd name="connsiteX4" fmla="*/ 343486 w 3453451"/>
                  <a:gd name="connsiteY4" fmla="*/ 1590190 h 5130579"/>
                  <a:gd name="connsiteX5" fmla="*/ 62132 w 3453451"/>
                  <a:gd name="connsiteY5" fmla="*/ 2750775 h 5130579"/>
                  <a:gd name="connsiteX6" fmla="*/ 26963 w 3453451"/>
                  <a:gd name="connsiteY6" fmla="*/ 3723790 h 5130579"/>
                  <a:gd name="connsiteX7" fmla="*/ 390379 w 3453451"/>
                  <a:gd name="connsiteY7" fmla="*/ 4509236 h 5130579"/>
                  <a:gd name="connsiteX8" fmla="*/ 894471 w 3453451"/>
                  <a:gd name="connsiteY8" fmla="*/ 4942990 h 5130579"/>
                  <a:gd name="connsiteX9" fmla="*/ 976532 w 3453451"/>
                  <a:gd name="connsiteY9" fmla="*/ 5095390 h 5130579"/>
                  <a:gd name="connsiteX10" fmla="*/ 1093763 w 3453451"/>
                  <a:gd name="connsiteY10" fmla="*/ 4966436 h 5130579"/>
                  <a:gd name="connsiteX11" fmla="*/ 1269609 w 3453451"/>
                  <a:gd name="connsiteY11" fmla="*/ 5107113 h 5130579"/>
                  <a:gd name="connsiteX12" fmla="*/ 1328225 w 3453451"/>
                  <a:gd name="connsiteY12" fmla="*/ 4989882 h 5130579"/>
                  <a:gd name="connsiteX13" fmla="*/ 1715086 w 3453451"/>
                  <a:gd name="connsiteY13" fmla="*/ 5130559 h 5130579"/>
                  <a:gd name="connsiteX14" fmla="*/ 1726809 w 3453451"/>
                  <a:gd name="connsiteY14" fmla="*/ 4978159 h 5130579"/>
                  <a:gd name="connsiteX15" fmla="*/ 2137117 w 3453451"/>
                  <a:gd name="connsiteY15" fmla="*/ 4931267 h 5130579"/>
                  <a:gd name="connsiteX16" fmla="*/ 2805332 w 3453451"/>
                  <a:gd name="connsiteY16" fmla="*/ 4591298 h 5130579"/>
                  <a:gd name="connsiteX17" fmla="*/ 3250809 w 3453451"/>
                  <a:gd name="connsiteY17" fmla="*/ 3700344 h 5130579"/>
                  <a:gd name="connsiteX18" fmla="*/ 3426656 w 3453451"/>
                  <a:gd name="connsiteY18" fmla="*/ 2340467 h 5130579"/>
                  <a:gd name="connsiteX19" fmla="*/ 3438379 w 3453451"/>
                  <a:gd name="connsiteY19" fmla="*/ 1742590 h 5130579"/>
                  <a:gd name="connsiteX20" fmla="*/ 3285979 w 3453451"/>
                  <a:gd name="connsiteY20" fmla="*/ 1097821 h 5130579"/>
                  <a:gd name="connsiteX21" fmla="*/ 2981179 w 3453451"/>
                  <a:gd name="connsiteY21" fmla="*/ 605452 h 5130579"/>
                  <a:gd name="connsiteX22" fmla="*/ 2699825 w 3453451"/>
                  <a:gd name="connsiteY22" fmla="*/ 288929 h 5130579"/>
                  <a:gd name="connsiteX23" fmla="*/ 2406748 w 3453451"/>
                  <a:gd name="connsiteY23" fmla="*/ 54467 h 5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53451" h="5130579">
                    <a:moveTo>
                      <a:pt x="2406748" y="54467"/>
                    </a:moveTo>
                    <a:cubicBezTo>
                      <a:pt x="2299286" y="7575"/>
                      <a:pt x="2154702" y="5621"/>
                      <a:pt x="2055056" y="7575"/>
                    </a:cubicBezTo>
                    <a:cubicBezTo>
                      <a:pt x="1955410" y="9529"/>
                      <a:pt x="1969086" y="-33456"/>
                      <a:pt x="1808871" y="66190"/>
                    </a:cubicBezTo>
                    <a:cubicBezTo>
                      <a:pt x="1648656" y="165836"/>
                      <a:pt x="1337994" y="351452"/>
                      <a:pt x="1093763" y="605452"/>
                    </a:cubicBezTo>
                    <a:cubicBezTo>
                      <a:pt x="849532" y="859452"/>
                      <a:pt x="515424" y="1232636"/>
                      <a:pt x="343486" y="1590190"/>
                    </a:cubicBezTo>
                    <a:cubicBezTo>
                      <a:pt x="171547" y="1947744"/>
                      <a:pt x="114886" y="2395175"/>
                      <a:pt x="62132" y="2750775"/>
                    </a:cubicBezTo>
                    <a:cubicBezTo>
                      <a:pt x="9378" y="3106375"/>
                      <a:pt x="-27745" y="3430713"/>
                      <a:pt x="26963" y="3723790"/>
                    </a:cubicBezTo>
                    <a:cubicBezTo>
                      <a:pt x="81671" y="4016867"/>
                      <a:pt x="245794" y="4306036"/>
                      <a:pt x="390379" y="4509236"/>
                    </a:cubicBezTo>
                    <a:cubicBezTo>
                      <a:pt x="534964" y="4712436"/>
                      <a:pt x="796779" y="4845298"/>
                      <a:pt x="894471" y="4942990"/>
                    </a:cubicBezTo>
                    <a:cubicBezTo>
                      <a:pt x="992163" y="5040682"/>
                      <a:pt x="943317" y="5091482"/>
                      <a:pt x="976532" y="5095390"/>
                    </a:cubicBezTo>
                    <a:cubicBezTo>
                      <a:pt x="1009747" y="5099298"/>
                      <a:pt x="1044917" y="4964482"/>
                      <a:pt x="1093763" y="4966436"/>
                    </a:cubicBezTo>
                    <a:cubicBezTo>
                      <a:pt x="1142609" y="4968390"/>
                      <a:pt x="1230532" y="5103205"/>
                      <a:pt x="1269609" y="5107113"/>
                    </a:cubicBezTo>
                    <a:cubicBezTo>
                      <a:pt x="1308686" y="5111021"/>
                      <a:pt x="1253979" y="4985974"/>
                      <a:pt x="1328225" y="4989882"/>
                    </a:cubicBezTo>
                    <a:cubicBezTo>
                      <a:pt x="1402471" y="4993790"/>
                      <a:pt x="1648655" y="5132513"/>
                      <a:pt x="1715086" y="5130559"/>
                    </a:cubicBezTo>
                    <a:cubicBezTo>
                      <a:pt x="1781517" y="5128605"/>
                      <a:pt x="1656471" y="5011374"/>
                      <a:pt x="1726809" y="4978159"/>
                    </a:cubicBezTo>
                    <a:cubicBezTo>
                      <a:pt x="1797147" y="4944944"/>
                      <a:pt x="1957363" y="4995744"/>
                      <a:pt x="2137117" y="4931267"/>
                    </a:cubicBezTo>
                    <a:cubicBezTo>
                      <a:pt x="2316871" y="4866790"/>
                      <a:pt x="2619717" y="4796452"/>
                      <a:pt x="2805332" y="4591298"/>
                    </a:cubicBezTo>
                    <a:cubicBezTo>
                      <a:pt x="2990947" y="4386144"/>
                      <a:pt x="3147255" y="4075482"/>
                      <a:pt x="3250809" y="3700344"/>
                    </a:cubicBezTo>
                    <a:cubicBezTo>
                      <a:pt x="3354363" y="3325206"/>
                      <a:pt x="3395394" y="2666759"/>
                      <a:pt x="3426656" y="2340467"/>
                    </a:cubicBezTo>
                    <a:cubicBezTo>
                      <a:pt x="3457918" y="2014175"/>
                      <a:pt x="3461825" y="1949698"/>
                      <a:pt x="3438379" y="1742590"/>
                    </a:cubicBezTo>
                    <a:cubicBezTo>
                      <a:pt x="3414933" y="1535482"/>
                      <a:pt x="3362179" y="1287344"/>
                      <a:pt x="3285979" y="1097821"/>
                    </a:cubicBezTo>
                    <a:cubicBezTo>
                      <a:pt x="3209779" y="908298"/>
                      <a:pt x="3078871" y="740267"/>
                      <a:pt x="2981179" y="605452"/>
                    </a:cubicBezTo>
                    <a:cubicBezTo>
                      <a:pt x="2883487" y="470637"/>
                      <a:pt x="2791656" y="380760"/>
                      <a:pt x="2699825" y="288929"/>
                    </a:cubicBezTo>
                    <a:cubicBezTo>
                      <a:pt x="2607994" y="197098"/>
                      <a:pt x="2514210" y="101359"/>
                      <a:pt x="2406748" y="54467"/>
                    </a:cubicBezTo>
                    <a:close/>
                  </a:path>
                </a:pathLst>
              </a:cu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55" name="Freeform 254">
                <a:extLst>
                  <a:ext uri="{FF2B5EF4-FFF2-40B4-BE49-F238E27FC236}">
                    <a16:creationId xmlns:a16="http://schemas.microsoft.com/office/drawing/2014/main" id="{B330FD61-2CBA-B147-BBA0-95ED1889AC04}"/>
                  </a:ext>
                </a:extLst>
              </p:cNvPr>
              <p:cNvSpPr/>
              <p:nvPr/>
            </p:nvSpPr>
            <p:spPr>
              <a:xfrm>
                <a:off x="7337122" y="992229"/>
                <a:ext cx="1014998" cy="4507801"/>
              </a:xfrm>
              <a:custGeom>
                <a:avLst/>
                <a:gdLst>
                  <a:gd name="connsiteX0" fmla="*/ 107032 w 1014998"/>
                  <a:gd name="connsiteY0" fmla="*/ 2932 h 4507801"/>
                  <a:gd name="connsiteX1" fmla="*/ 107032 w 1014998"/>
                  <a:gd name="connsiteY1" fmla="*/ 553917 h 4507801"/>
                  <a:gd name="connsiteX2" fmla="*/ 423555 w 1014998"/>
                  <a:gd name="connsiteY2" fmla="*/ 1198686 h 4507801"/>
                  <a:gd name="connsiteX3" fmla="*/ 318047 w 1014998"/>
                  <a:gd name="connsiteY3" fmla="*/ 2277209 h 4507801"/>
                  <a:gd name="connsiteX4" fmla="*/ 235986 w 1014998"/>
                  <a:gd name="connsiteY4" fmla="*/ 3039209 h 4507801"/>
                  <a:gd name="connsiteX5" fmla="*/ 212540 w 1014998"/>
                  <a:gd name="connsiteY5" fmla="*/ 3543302 h 4507801"/>
                  <a:gd name="connsiteX6" fmla="*/ 60140 w 1014998"/>
                  <a:gd name="connsiteY6" fmla="*/ 3766040 h 4507801"/>
                  <a:gd name="connsiteX7" fmla="*/ 1524 w 1014998"/>
                  <a:gd name="connsiteY7" fmla="*/ 4023948 h 4507801"/>
                  <a:gd name="connsiteX8" fmla="*/ 24970 w 1014998"/>
                  <a:gd name="connsiteY8" fmla="*/ 4281855 h 4507801"/>
                  <a:gd name="connsiteX9" fmla="*/ 107032 w 1014998"/>
                  <a:gd name="connsiteY9" fmla="*/ 4457702 h 4507801"/>
                  <a:gd name="connsiteX10" fmla="*/ 282878 w 1014998"/>
                  <a:gd name="connsiteY10" fmla="*/ 4504594 h 4507801"/>
                  <a:gd name="connsiteX11" fmla="*/ 435278 w 1014998"/>
                  <a:gd name="connsiteY11" fmla="*/ 4387363 h 4507801"/>
                  <a:gd name="connsiteX12" fmla="*/ 552509 w 1014998"/>
                  <a:gd name="connsiteY12" fmla="*/ 4199794 h 4507801"/>
                  <a:gd name="connsiteX13" fmla="*/ 575955 w 1014998"/>
                  <a:gd name="connsiteY13" fmla="*/ 3977055 h 4507801"/>
                  <a:gd name="connsiteX14" fmla="*/ 611124 w 1014998"/>
                  <a:gd name="connsiteY14" fmla="*/ 3531578 h 4507801"/>
                  <a:gd name="connsiteX15" fmla="*/ 693186 w 1014998"/>
                  <a:gd name="connsiteY15" fmla="*/ 2640625 h 4507801"/>
                  <a:gd name="connsiteX16" fmla="*/ 798693 w 1014998"/>
                  <a:gd name="connsiteY16" fmla="*/ 1984132 h 4507801"/>
                  <a:gd name="connsiteX17" fmla="*/ 986263 w 1014998"/>
                  <a:gd name="connsiteY17" fmla="*/ 1198686 h 4507801"/>
                  <a:gd name="connsiteX18" fmla="*/ 1009709 w 1014998"/>
                  <a:gd name="connsiteY18" fmla="*/ 1046286 h 4507801"/>
                  <a:gd name="connsiteX19" fmla="*/ 939370 w 1014998"/>
                  <a:gd name="connsiteY19" fmla="*/ 917332 h 4507801"/>
                  <a:gd name="connsiteX20" fmla="*/ 751801 w 1014998"/>
                  <a:gd name="connsiteY20" fmla="*/ 917332 h 4507801"/>
                  <a:gd name="connsiteX21" fmla="*/ 634570 w 1014998"/>
                  <a:gd name="connsiteY21" fmla="*/ 776655 h 4507801"/>
                  <a:gd name="connsiteX22" fmla="*/ 517340 w 1014998"/>
                  <a:gd name="connsiteY22" fmla="*/ 553917 h 4507801"/>
                  <a:gd name="connsiteX23" fmla="*/ 423555 w 1014998"/>
                  <a:gd name="connsiteY23" fmla="*/ 342902 h 4507801"/>
                  <a:gd name="connsiteX24" fmla="*/ 107032 w 1014998"/>
                  <a:gd name="connsiteY24" fmla="*/ 2932 h 450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14998" h="4507801">
                    <a:moveTo>
                      <a:pt x="107032" y="2932"/>
                    </a:moveTo>
                    <a:cubicBezTo>
                      <a:pt x="54278" y="38101"/>
                      <a:pt x="54278" y="354625"/>
                      <a:pt x="107032" y="553917"/>
                    </a:cubicBezTo>
                    <a:cubicBezTo>
                      <a:pt x="159786" y="753209"/>
                      <a:pt x="388386" y="911471"/>
                      <a:pt x="423555" y="1198686"/>
                    </a:cubicBezTo>
                    <a:cubicBezTo>
                      <a:pt x="458724" y="1485901"/>
                      <a:pt x="349308" y="1970455"/>
                      <a:pt x="318047" y="2277209"/>
                    </a:cubicBezTo>
                    <a:cubicBezTo>
                      <a:pt x="286786" y="2583963"/>
                      <a:pt x="253570" y="2828194"/>
                      <a:pt x="235986" y="3039209"/>
                    </a:cubicBezTo>
                    <a:cubicBezTo>
                      <a:pt x="218402" y="3250224"/>
                      <a:pt x="241848" y="3422163"/>
                      <a:pt x="212540" y="3543302"/>
                    </a:cubicBezTo>
                    <a:cubicBezTo>
                      <a:pt x="183232" y="3664441"/>
                      <a:pt x="95309" y="3685932"/>
                      <a:pt x="60140" y="3766040"/>
                    </a:cubicBezTo>
                    <a:cubicBezTo>
                      <a:pt x="24971" y="3846148"/>
                      <a:pt x="7386" y="3937979"/>
                      <a:pt x="1524" y="4023948"/>
                    </a:cubicBezTo>
                    <a:cubicBezTo>
                      <a:pt x="-4338" y="4109917"/>
                      <a:pt x="7385" y="4209563"/>
                      <a:pt x="24970" y="4281855"/>
                    </a:cubicBezTo>
                    <a:cubicBezTo>
                      <a:pt x="42555" y="4354147"/>
                      <a:pt x="64047" y="4420579"/>
                      <a:pt x="107032" y="4457702"/>
                    </a:cubicBezTo>
                    <a:cubicBezTo>
                      <a:pt x="150017" y="4494825"/>
                      <a:pt x="228170" y="4516317"/>
                      <a:pt x="282878" y="4504594"/>
                    </a:cubicBezTo>
                    <a:cubicBezTo>
                      <a:pt x="337586" y="4492871"/>
                      <a:pt x="390340" y="4438163"/>
                      <a:pt x="435278" y="4387363"/>
                    </a:cubicBezTo>
                    <a:cubicBezTo>
                      <a:pt x="480217" y="4336563"/>
                      <a:pt x="529063" y="4268179"/>
                      <a:pt x="552509" y="4199794"/>
                    </a:cubicBezTo>
                    <a:cubicBezTo>
                      <a:pt x="575955" y="4131409"/>
                      <a:pt x="566186" y="4088424"/>
                      <a:pt x="575955" y="3977055"/>
                    </a:cubicBezTo>
                    <a:cubicBezTo>
                      <a:pt x="585724" y="3865686"/>
                      <a:pt x="591586" y="3754316"/>
                      <a:pt x="611124" y="3531578"/>
                    </a:cubicBezTo>
                    <a:cubicBezTo>
                      <a:pt x="630662" y="3308840"/>
                      <a:pt x="661925" y="2898533"/>
                      <a:pt x="693186" y="2640625"/>
                    </a:cubicBezTo>
                    <a:cubicBezTo>
                      <a:pt x="724448" y="2382717"/>
                      <a:pt x="749847" y="2224455"/>
                      <a:pt x="798693" y="1984132"/>
                    </a:cubicBezTo>
                    <a:cubicBezTo>
                      <a:pt x="847539" y="1743809"/>
                      <a:pt x="951094" y="1354994"/>
                      <a:pt x="986263" y="1198686"/>
                    </a:cubicBezTo>
                    <a:cubicBezTo>
                      <a:pt x="1021432" y="1042378"/>
                      <a:pt x="1017525" y="1093178"/>
                      <a:pt x="1009709" y="1046286"/>
                    </a:cubicBezTo>
                    <a:cubicBezTo>
                      <a:pt x="1001893" y="999394"/>
                      <a:pt x="982355" y="938824"/>
                      <a:pt x="939370" y="917332"/>
                    </a:cubicBezTo>
                    <a:cubicBezTo>
                      <a:pt x="896385" y="895840"/>
                      <a:pt x="802601" y="940778"/>
                      <a:pt x="751801" y="917332"/>
                    </a:cubicBezTo>
                    <a:cubicBezTo>
                      <a:pt x="701001" y="893886"/>
                      <a:pt x="673647" y="837224"/>
                      <a:pt x="634570" y="776655"/>
                    </a:cubicBezTo>
                    <a:cubicBezTo>
                      <a:pt x="595493" y="716086"/>
                      <a:pt x="552509" y="626209"/>
                      <a:pt x="517340" y="553917"/>
                    </a:cubicBezTo>
                    <a:cubicBezTo>
                      <a:pt x="482171" y="481625"/>
                      <a:pt x="491940" y="426917"/>
                      <a:pt x="423555" y="342902"/>
                    </a:cubicBezTo>
                    <a:cubicBezTo>
                      <a:pt x="355170" y="258887"/>
                      <a:pt x="159786" y="-32237"/>
                      <a:pt x="107032" y="2932"/>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56" name="Freeform 255">
                <a:extLst>
                  <a:ext uri="{FF2B5EF4-FFF2-40B4-BE49-F238E27FC236}">
                    <a16:creationId xmlns:a16="http://schemas.microsoft.com/office/drawing/2014/main" id="{889E679A-9F16-8E4F-AFB0-5BB075D54CC7}"/>
                  </a:ext>
                </a:extLst>
              </p:cNvPr>
              <p:cNvSpPr/>
              <p:nvPr/>
            </p:nvSpPr>
            <p:spPr>
              <a:xfrm>
                <a:off x="7479323" y="3973281"/>
                <a:ext cx="449799" cy="1160126"/>
              </a:xfrm>
              <a:custGeom>
                <a:avLst/>
                <a:gdLst>
                  <a:gd name="connsiteX0" fmla="*/ 269631 w 449799"/>
                  <a:gd name="connsiteY0" fmla="*/ 1160126 h 1160126"/>
                  <a:gd name="connsiteX1" fmla="*/ 187569 w 449799"/>
                  <a:gd name="connsiteY1" fmla="*/ 996003 h 1160126"/>
                  <a:gd name="connsiteX2" fmla="*/ 211015 w 449799"/>
                  <a:gd name="connsiteY2" fmla="*/ 784988 h 1160126"/>
                  <a:gd name="connsiteX3" fmla="*/ 375139 w 449799"/>
                  <a:gd name="connsiteY3" fmla="*/ 573973 h 1160126"/>
                  <a:gd name="connsiteX4" fmla="*/ 445477 w 449799"/>
                  <a:gd name="connsiteY4" fmla="*/ 327788 h 1160126"/>
                  <a:gd name="connsiteX5" fmla="*/ 257908 w 449799"/>
                  <a:gd name="connsiteY5" fmla="*/ 11265 h 1160126"/>
                  <a:gd name="connsiteX6" fmla="*/ 82062 w 449799"/>
                  <a:gd name="connsiteY6" fmla="*/ 81603 h 1160126"/>
                  <a:gd name="connsiteX7" fmla="*/ 293077 w 449799"/>
                  <a:gd name="connsiteY7" fmla="*/ 187111 h 1160126"/>
                  <a:gd name="connsiteX8" fmla="*/ 222739 w 449799"/>
                  <a:gd name="connsiteY8" fmla="*/ 515357 h 1160126"/>
                  <a:gd name="connsiteX9" fmla="*/ 0 w 449799"/>
                  <a:gd name="connsiteY9" fmla="*/ 749819 h 116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799" h="1160126">
                    <a:moveTo>
                      <a:pt x="269631" y="1160126"/>
                    </a:moveTo>
                    <a:cubicBezTo>
                      <a:pt x="233484" y="1109326"/>
                      <a:pt x="197338" y="1058526"/>
                      <a:pt x="187569" y="996003"/>
                    </a:cubicBezTo>
                    <a:cubicBezTo>
                      <a:pt x="177800" y="933480"/>
                      <a:pt x="179753" y="855326"/>
                      <a:pt x="211015" y="784988"/>
                    </a:cubicBezTo>
                    <a:cubicBezTo>
                      <a:pt x="242277" y="714650"/>
                      <a:pt x="336062" y="650173"/>
                      <a:pt x="375139" y="573973"/>
                    </a:cubicBezTo>
                    <a:cubicBezTo>
                      <a:pt x="414216" y="497773"/>
                      <a:pt x="465015" y="421573"/>
                      <a:pt x="445477" y="327788"/>
                    </a:cubicBezTo>
                    <a:cubicBezTo>
                      <a:pt x="425939" y="234003"/>
                      <a:pt x="318477" y="52296"/>
                      <a:pt x="257908" y="11265"/>
                    </a:cubicBezTo>
                    <a:cubicBezTo>
                      <a:pt x="197339" y="-29766"/>
                      <a:pt x="76201" y="52295"/>
                      <a:pt x="82062" y="81603"/>
                    </a:cubicBezTo>
                    <a:cubicBezTo>
                      <a:pt x="87923" y="110911"/>
                      <a:pt x="269631" y="114819"/>
                      <a:pt x="293077" y="187111"/>
                    </a:cubicBezTo>
                    <a:cubicBezTo>
                      <a:pt x="316523" y="259403"/>
                      <a:pt x="271585" y="421572"/>
                      <a:pt x="222739" y="515357"/>
                    </a:cubicBezTo>
                    <a:cubicBezTo>
                      <a:pt x="173893" y="609142"/>
                      <a:pt x="0" y="749819"/>
                      <a:pt x="0" y="749819"/>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57" name="Freeform 256">
                <a:extLst>
                  <a:ext uri="{FF2B5EF4-FFF2-40B4-BE49-F238E27FC236}">
                    <a16:creationId xmlns:a16="http://schemas.microsoft.com/office/drawing/2014/main" id="{7246ABC8-89FA-C346-92E3-6A94B6FC19E7}"/>
                  </a:ext>
                </a:extLst>
              </p:cNvPr>
              <p:cNvSpPr/>
              <p:nvPr/>
            </p:nvSpPr>
            <p:spPr>
              <a:xfrm>
                <a:off x="6670414" y="4380281"/>
                <a:ext cx="899654" cy="1629147"/>
              </a:xfrm>
              <a:custGeom>
                <a:avLst/>
                <a:gdLst>
                  <a:gd name="connsiteX0" fmla="*/ 17 w 899654"/>
                  <a:gd name="connsiteY0" fmla="*/ 366265 h 1629147"/>
                  <a:gd name="connsiteX1" fmla="*/ 199309 w 899654"/>
                  <a:gd name="connsiteY1" fmla="*/ 905526 h 1629147"/>
                  <a:gd name="connsiteX2" fmla="*/ 551001 w 899654"/>
                  <a:gd name="connsiteY2" fmla="*/ 1468234 h 1629147"/>
                  <a:gd name="connsiteX3" fmla="*/ 679955 w 899654"/>
                  <a:gd name="connsiteY3" fmla="*/ 1620634 h 1629147"/>
                  <a:gd name="connsiteX4" fmla="*/ 820632 w 899654"/>
                  <a:gd name="connsiteY4" fmla="*/ 1597188 h 1629147"/>
                  <a:gd name="connsiteX5" fmla="*/ 890971 w 899654"/>
                  <a:gd name="connsiteY5" fmla="*/ 1491680 h 1629147"/>
                  <a:gd name="connsiteX6" fmla="*/ 890971 w 899654"/>
                  <a:gd name="connsiteY6" fmla="*/ 1233773 h 1629147"/>
                  <a:gd name="connsiteX7" fmla="*/ 890971 w 899654"/>
                  <a:gd name="connsiteY7" fmla="*/ 893803 h 1629147"/>
                  <a:gd name="connsiteX8" fmla="*/ 773740 w 899654"/>
                  <a:gd name="connsiteY8" fmla="*/ 213865 h 1629147"/>
                  <a:gd name="connsiteX9" fmla="*/ 668232 w 899654"/>
                  <a:gd name="connsiteY9" fmla="*/ 2850 h 1629147"/>
                  <a:gd name="connsiteX10" fmla="*/ 621340 w 899654"/>
                  <a:gd name="connsiteY10" fmla="*/ 331096 h 1629147"/>
                  <a:gd name="connsiteX11" fmla="*/ 492386 w 899654"/>
                  <a:gd name="connsiteY11" fmla="*/ 249034 h 1629147"/>
                  <a:gd name="connsiteX12" fmla="*/ 457217 w 899654"/>
                  <a:gd name="connsiteY12" fmla="*/ 530388 h 1629147"/>
                  <a:gd name="connsiteX13" fmla="*/ 187586 w 899654"/>
                  <a:gd name="connsiteY13" fmla="*/ 213865 h 1629147"/>
                  <a:gd name="connsiteX14" fmla="*/ 187586 w 899654"/>
                  <a:gd name="connsiteY14" fmla="*/ 542111 h 1629147"/>
                  <a:gd name="connsiteX15" fmla="*/ 17 w 899654"/>
                  <a:gd name="connsiteY15" fmla="*/ 366265 h 16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9654" h="1629147">
                    <a:moveTo>
                      <a:pt x="17" y="366265"/>
                    </a:moveTo>
                    <a:cubicBezTo>
                      <a:pt x="1971" y="426834"/>
                      <a:pt x="107478" y="721865"/>
                      <a:pt x="199309" y="905526"/>
                    </a:cubicBezTo>
                    <a:cubicBezTo>
                      <a:pt x="291140" y="1089188"/>
                      <a:pt x="470893" y="1349049"/>
                      <a:pt x="551001" y="1468234"/>
                    </a:cubicBezTo>
                    <a:cubicBezTo>
                      <a:pt x="631109" y="1587419"/>
                      <a:pt x="635017" y="1599142"/>
                      <a:pt x="679955" y="1620634"/>
                    </a:cubicBezTo>
                    <a:cubicBezTo>
                      <a:pt x="724894" y="1642126"/>
                      <a:pt x="785463" y="1618680"/>
                      <a:pt x="820632" y="1597188"/>
                    </a:cubicBezTo>
                    <a:cubicBezTo>
                      <a:pt x="855801" y="1575696"/>
                      <a:pt x="879248" y="1552249"/>
                      <a:pt x="890971" y="1491680"/>
                    </a:cubicBezTo>
                    <a:cubicBezTo>
                      <a:pt x="902694" y="1431111"/>
                      <a:pt x="890971" y="1233773"/>
                      <a:pt x="890971" y="1233773"/>
                    </a:cubicBezTo>
                    <a:cubicBezTo>
                      <a:pt x="890971" y="1134127"/>
                      <a:pt x="910509" y="1063788"/>
                      <a:pt x="890971" y="893803"/>
                    </a:cubicBezTo>
                    <a:cubicBezTo>
                      <a:pt x="871433" y="723818"/>
                      <a:pt x="810863" y="362357"/>
                      <a:pt x="773740" y="213865"/>
                    </a:cubicBezTo>
                    <a:cubicBezTo>
                      <a:pt x="736617" y="65373"/>
                      <a:pt x="693632" y="-16688"/>
                      <a:pt x="668232" y="2850"/>
                    </a:cubicBezTo>
                    <a:cubicBezTo>
                      <a:pt x="642832" y="22388"/>
                      <a:pt x="650648" y="290065"/>
                      <a:pt x="621340" y="331096"/>
                    </a:cubicBezTo>
                    <a:cubicBezTo>
                      <a:pt x="592032" y="372127"/>
                      <a:pt x="519740" y="215819"/>
                      <a:pt x="492386" y="249034"/>
                    </a:cubicBezTo>
                    <a:cubicBezTo>
                      <a:pt x="465032" y="282249"/>
                      <a:pt x="508017" y="536249"/>
                      <a:pt x="457217" y="530388"/>
                    </a:cubicBezTo>
                    <a:cubicBezTo>
                      <a:pt x="406417" y="524527"/>
                      <a:pt x="232524" y="211911"/>
                      <a:pt x="187586" y="213865"/>
                    </a:cubicBezTo>
                    <a:cubicBezTo>
                      <a:pt x="142648" y="215819"/>
                      <a:pt x="214940" y="514757"/>
                      <a:pt x="187586" y="542111"/>
                    </a:cubicBezTo>
                    <a:cubicBezTo>
                      <a:pt x="160232" y="569465"/>
                      <a:pt x="-1937" y="305696"/>
                      <a:pt x="17" y="366265"/>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58" name="Freeform 257">
                <a:extLst>
                  <a:ext uri="{FF2B5EF4-FFF2-40B4-BE49-F238E27FC236}">
                    <a16:creationId xmlns:a16="http://schemas.microsoft.com/office/drawing/2014/main" id="{AE401FD4-048C-1F41-B9DA-8A9680AF88C8}"/>
                  </a:ext>
                </a:extLst>
              </p:cNvPr>
              <p:cNvSpPr/>
              <p:nvPr/>
            </p:nvSpPr>
            <p:spPr>
              <a:xfrm>
                <a:off x="4535207" y="4526990"/>
                <a:ext cx="775904" cy="1369284"/>
              </a:xfrm>
              <a:custGeom>
                <a:avLst/>
                <a:gdLst>
                  <a:gd name="connsiteX0" fmla="*/ 259531 w 775904"/>
                  <a:gd name="connsiteY0" fmla="*/ 78879 h 1369284"/>
                  <a:gd name="connsiteX1" fmla="*/ 95408 w 775904"/>
                  <a:gd name="connsiteY1" fmla="*/ 688479 h 1369284"/>
                  <a:gd name="connsiteX2" fmla="*/ 13347 w 775904"/>
                  <a:gd name="connsiteY2" fmla="*/ 981556 h 1369284"/>
                  <a:gd name="connsiteX3" fmla="*/ 13347 w 775904"/>
                  <a:gd name="connsiteY3" fmla="*/ 1286356 h 1369284"/>
                  <a:gd name="connsiteX4" fmla="*/ 142301 w 775904"/>
                  <a:gd name="connsiteY4" fmla="*/ 1368417 h 1369284"/>
                  <a:gd name="connsiteX5" fmla="*/ 247808 w 775904"/>
                  <a:gd name="connsiteY5" fmla="*/ 1251187 h 1369284"/>
                  <a:gd name="connsiteX6" fmla="*/ 458824 w 775904"/>
                  <a:gd name="connsiteY6" fmla="*/ 946387 h 1369284"/>
                  <a:gd name="connsiteX7" fmla="*/ 611224 w 775904"/>
                  <a:gd name="connsiteY7" fmla="*/ 571248 h 1369284"/>
                  <a:gd name="connsiteX8" fmla="*/ 775347 w 775904"/>
                  <a:gd name="connsiteY8" fmla="*/ 196110 h 1369284"/>
                  <a:gd name="connsiteX9" fmla="*/ 552608 w 775904"/>
                  <a:gd name="connsiteY9" fmla="*/ 325064 h 1369284"/>
                  <a:gd name="connsiteX10" fmla="*/ 552608 w 775904"/>
                  <a:gd name="connsiteY10" fmla="*/ 125771 h 1369284"/>
                  <a:gd name="connsiteX11" fmla="*/ 411931 w 775904"/>
                  <a:gd name="connsiteY11" fmla="*/ 196110 h 1369284"/>
                  <a:gd name="connsiteX12" fmla="*/ 294701 w 775904"/>
                  <a:gd name="connsiteY12" fmla="*/ 20264 h 1369284"/>
                  <a:gd name="connsiteX13" fmla="*/ 259531 w 775904"/>
                  <a:gd name="connsiteY13" fmla="*/ 78879 h 136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4" h="1369284">
                    <a:moveTo>
                      <a:pt x="259531" y="78879"/>
                    </a:moveTo>
                    <a:cubicBezTo>
                      <a:pt x="226315" y="190248"/>
                      <a:pt x="136439" y="538033"/>
                      <a:pt x="95408" y="688479"/>
                    </a:cubicBezTo>
                    <a:cubicBezTo>
                      <a:pt x="54377" y="838925"/>
                      <a:pt x="27024" y="881910"/>
                      <a:pt x="13347" y="981556"/>
                    </a:cubicBezTo>
                    <a:cubicBezTo>
                      <a:pt x="-330" y="1081202"/>
                      <a:pt x="-8145" y="1221879"/>
                      <a:pt x="13347" y="1286356"/>
                    </a:cubicBezTo>
                    <a:cubicBezTo>
                      <a:pt x="34839" y="1350833"/>
                      <a:pt x="103224" y="1374278"/>
                      <a:pt x="142301" y="1368417"/>
                    </a:cubicBezTo>
                    <a:cubicBezTo>
                      <a:pt x="181378" y="1362556"/>
                      <a:pt x="195054" y="1321525"/>
                      <a:pt x="247808" y="1251187"/>
                    </a:cubicBezTo>
                    <a:cubicBezTo>
                      <a:pt x="300562" y="1180849"/>
                      <a:pt x="398255" y="1059710"/>
                      <a:pt x="458824" y="946387"/>
                    </a:cubicBezTo>
                    <a:cubicBezTo>
                      <a:pt x="519393" y="833064"/>
                      <a:pt x="558470" y="696294"/>
                      <a:pt x="611224" y="571248"/>
                    </a:cubicBezTo>
                    <a:cubicBezTo>
                      <a:pt x="663978" y="446202"/>
                      <a:pt x="785116" y="237141"/>
                      <a:pt x="775347" y="196110"/>
                    </a:cubicBezTo>
                    <a:cubicBezTo>
                      <a:pt x="765578" y="155079"/>
                      <a:pt x="589731" y="336787"/>
                      <a:pt x="552608" y="325064"/>
                    </a:cubicBezTo>
                    <a:cubicBezTo>
                      <a:pt x="515485" y="313341"/>
                      <a:pt x="576054" y="147263"/>
                      <a:pt x="552608" y="125771"/>
                    </a:cubicBezTo>
                    <a:cubicBezTo>
                      <a:pt x="529162" y="104279"/>
                      <a:pt x="454915" y="213694"/>
                      <a:pt x="411931" y="196110"/>
                    </a:cubicBezTo>
                    <a:cubicBezTo>
                      <a:pt x="368947" y="178526"/>
                      <a:pt x="314239" y="39802"/>
                      <a:pt x="294701" y="20264"/>
                    </a:cubicBezTo>
                    <a:cubicBezTo>
                      <a:pt x="275163" y="725"/>
                      <a:pt x="292747" y="-32490"/>
                      <a:pt x="259531" y="78879"/>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59" name="Freeform 258">
                <a:extLst>
                  <a:ext uri="{FF2B5EF4-FFF2-40B4-BE49-F238E27FC236}">
                    <a16:creationId xmlns:a16="http://schemas.microsoft.com/office/drawing/2014/main" id="{7A63817A-3CC2-9C4F-B374-DF0566D8E089}"/>
                  </a:ext>
                </a:extLst>
              </p:cNvPr>
              <p:cNvSpPr/>
              <p:nvPr/>
            </p:nvSpPr>
            <p:spPr>
              <a:xfrm>
                <a:off x="3985127" y="1906087"/>
                <a:ext cx="1067519" cy="3427405"/>
              </a:xfrm>
              <a:custGeom>
                <a:avLst/>
                <a:gdLst>
                  <a:gd name="connsiteX0" fmla="*/ 1067519 w 1067519"/>
                  <a:gd name="connsiteY0" fmla="*/ 73813 h 3427405"/>
                  <a:gd name="connsiteX1" fmla="*/ 774442 w 1067519"/>
                  <a:gd name="connsiteY1" fmla="*/ 85536 h 3427405"/>
                  <a:gd name="connsiteX2" fmla="*/ 610319 w 1067519"/>
                  <a:gd name="connsiteY2" fmla="*/ 179320 h 3427405"/>
                  <a:gd name="connsiteX3" fmla="*/ 551704 w 1067519"/>
                  <a:gd name="connsiteY3" fmla="*/ 753751 h 3427405"/>
                  <a:gd name="connsiteX4" fmla="*/ 457919 w 1067519"/>
                  <a:gd name="connsiteY4" fmla="*/ 1586090 h 3427405"/>
                  <a:gd name="connsiteX5" fmla="*/ 364135 w 1067519"/>
                  <a:gd name="connsiteY5" fmla="*/ 2078459 h 3427405"/>
                  <a:gd name="connsiteX6" fmla="*/ 223458 w 1067519"/>
                  <a:gd name="connsiteY6" fmla="*/ 2535659 h 3427405"/>
                  <a:gd name="connsiteX7" fmla="*/ 176565 w 1067519"/>
                  <a:gd name="connsiteY7" fmla="*/ 2348090 h 3427405"/>
                  <a:gd name="connsiteX8" fmla="*/ 164842 w 1067519"/>
                  <a:gd name="connsiteY8" fmla="*/ 2183967 h 3427405"/>
                  <a:gd name="connsiteX9" fmla="*/ 305519 w 1067519"/>
                  <a:gd name="connsiteY9" fmla="*/ 2078459 h 3427405"/>
                  <a:gd name="connsiteX10" fmla="*/ 223458 w 1067519"/>
                  <a:gd name="connsiteY10" fmla="*/ 1996397 h 3427405"/>
                  <a:gd name="connsiteX11" fmla="*/ 59335 w 1067519"/>
                  <a:gd name="connsiteY11" fmla="*/ 2207413 h 3427405"/>
                  <a:gd name="connsiteX12" fmla="*/ 24165 w 1067519"/>
                  <a:gd name="connsiteY12" fmla="*/ 2453597 h 3427405"/>
                  <a:gd name="connsiteX13" fmla="*/ 129673 w 1067519"/>
                  <a:gd name="connsiteY13" fmla="*/ 2699782 h 3427405"/>
                  <a:gd name="connsiteX14" fmla="*/ 47611 w 1067519"/>
                  <a:gd name="connsiteY14" fmla="*/ 3016305 h 3427405"/>
                  <a:gd name="connsiteX15" fmla="*/ 719 w 1067519"/>
                  <a:gd name="connsiteY15" fmla="*/ 3180428 h 3427405"/>
                  <a:gd name="connsiteX16" fmla="*/ 82781 w 1067519"/>
                  <a:gd name="connsiteY16" fmla="*/ 3379720 h 3427405"/>
                  <a:gd name="connsiteX17" fmla="*/ 270350 w 1067519"/>
                  <a:gd name="connsiteY17" fmla="*/ 3426613 h 3427405"/>
                  <a:gd name="connsiteX18" fmla="*/ 387581 w 1067519"/>
                  <a:gd name="connsiteY18" fmla="*/ 3356274 h 3427405"/>
                  <a:gd name="connsiteX19" fmla="*/ 457919 w 1067519"/>
                  <a:gd name="connsiteY19" fmla="*/ 3074920 h 3427405"/>
                  <a:gd name="connsiteX20" fmla="*/ 551704 w 1067519"/>
                  <a:gd name="connsiteY20" fmla="*/ 2500490 h 3427405"/>
                  <a:gd name="connsiteX21" fmla="*/ 680658 w 1067519"/>
                  <a:gd name="connsiteY21" fmla="*/ 2137074 h 3427405"/>
                  <a:gd name="connsiteX22" fmla="*/ 762719 w 1067519"/>
                  <a:gd name="connsiteY22" fmla="*/ 1703320 h 3427405"/>
                  <a:gd name="connsiteX23" fmla="*/ 774442 w 1067519"/>
                  <a:gd name="connsiteY23" fmla="*/ 1070274 h 3427405"/>
                  <a:gd name="connsiteX24" fmla="*/ 1067519 w 1067519"/>
                  <a:gd name="connsiteY24" fmla="*/ 73813 h 34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7519" h="3427405">
                    <a:moveTo>
                      <a:pt x="1067519" y="73813"/>
                    </a:moveTo>
                    <a:cubicBezTo>
                      <a:pt x="1067519" y="-90310"/>
                      <a:pt x="850642" y="67951"/>
                      <a:pt x="774442" y="85536"/>
                    </a:cubicBezTo>
                    <a:cubicBezTo>
                      <a:pt x="698242" y="103121"/>
                      <a:pt x="647442" y="67951"/>
                      <a:pt x="610319" y="179320"/>
                    </a:cubicBezTo>
                    <a:cubicBezTo>
                      <a:pt x="573196" y="290689"/>
                      <a:pt x="577104" y="519289"/>
                      <a:pt x="551704" y="753751"/>
                    </a:cubicBezTo>
                    <a:cubicBezTo>
                      <a:pt x="526304" y="988213"/>
                      <a:pt x="489180" y="1365306"/>
                      <a:pt x="457919" y="1586090"/>
                    </a:cubicBezTo>
                    <a:cubicBezTo>
                      <a:pt x="426658" y="1806874"/>
                      <a:pt x="403212" y="1920198"/>
                      <a:pt x="364135" y="2078459"/>
                    </a:cubicBezTo>
                    <a:cubicBezTo>
                      <a:pt x="325058" y="2236720"/>
                      <a:pt x="254720" y="2490721"/>
                      <a:pt x="223458" y="2535659"/>
                    </a:cubicBezTo>
                    <a:cubicBezTo>
                      <a:pt x="192196" y="2580597"/>
                      <a:pt x="186334" y="2406705"/>
                      <a:pt x="176565" y="2348090"/>
                    </a:cubicBezTo>
                    <a:cubicBezTo>
                      <a:pt x="166796" y="2289475"/>
                      <a:pt x="143350" y="2228906"/>
                      <a:pt x="164842" y="2183967"/>
                    </a:cubicBezTo>
                    <a:cubicBezTo>
                      <a:pt x="186334" y="2139029"/>
                      <a:pt x="295750" y="2109720"/>
                      <a:pt x="305519" y="2078459"/>
                    </a:cubicBezTo>
                    <a:cubicBezTo>
                      <a:pt x="315288" y="2047198"/>
                      <a:pt x="264489" y="1974905"/>
                      <a:pt x="223458" y="1996397"/>
                    </a:cubicBezTo>
                    <a:cubicBezTo>
                      <a:pt x="182427" y="2017889"/>
                      <a:pt x="92550" y="2131213"/>
                      <a:pt x="59335" y="2207413"/>
                    </a:cubicBezTo>
                    <a:cubicBezTo>
                      <a:pt x="26119" y="2283613"/>
                      <a:pt x="12442" y="2371536"/>
                      <a:pt x="24165" y="2453597"/>
                    </a:cubicBezTo>
                    <a:cubicBezTo>
                      <a:pt x="35888" y="2535659"/>
                      <a:pt x="125765" y="2605997"/>
                      <a:pt x="129673" y="2699782"/>
                    </a:cubicBezTo>
                    <a:cubicBezTo>
                      <a:pt x="133581" y="2793567"/>
                      <a:pt x="69103" y="2936197"/>
                      <a:pt x="47611" y="3016305"/>
                    </a:cubicBezTo>
                    <a:cubicBezTo>
                      <a:pt x="26119" y="3096413"/>
                      <a:pt x="-5143" y="3119859"/>
                      <a:pt x="719" y="3180428"/>
                    </a:cubicBezTo>
                    <a:cubicBezTo>
                      <a:pt x="6581" y="3240997"/>
                      <a:pt x="37843" y="3338689"/>
                      <a:pt x="82781" y="3379720"/>
                    </a:cubicBezTo>
                    <a:cubicBezTo>
                      <a:pt x="127719" y="3420751"/>
                      <a:pt x="219550" y="3430521"/>
                      <a:pt x="270350" y="3426613"/>
                    </a:cubicBezTo>
                    <a:cubicBezTo>
                      <a:pt x="321150" y="3422705"/>
                      <a:pt x="356319" y="3414890"/>
                      <a:pt x="387581" y="3356274"/>
                    </a:cubicBezTo>
                    <a:cubicBezTo>
                      <a:pt x="418842" y="3297659"/>
                      <a:pt x="430565" y="3217551"/>
                      <a:pt x="457919" y="3074920"/>
                    </a:cubicBezTo>
                    <a:cubicBezTo>
                      <a:pt x="485273" y="2932289"/>
                      <a:pt x="514581" y="2656798"/>
                      <a:pt x="551704" y="2500490"/>
                    </a:cubicBezTo>
                    <a:cubicBezTo>
                      <a:pt x="588827" y="2344182"/>
                      <a:pt x="645489" y="2269936"/>
                      <a:pt x="680658" y="2137074"/>
                    </a:cubicBezTo>
                    <a:cubicBezTo>
                      <a:pt x="715827" y="2004212"/>
                      <a:pt x="747088" y="1881120"/>
                      <a:pt x="762719" y="1703320"/>
                    </a:cubicBezTo>
                    <a:cubicBezTo>
                      <a:pt x="778350" y="1525520"/>
                      <a:pt x="723642" y="1347720"/>
                      <a:pt x="774442" y="1070274"/>
                    </a:cubicBezTo>
                    <a:cubicBezTo>
                      <a:pt x="825242" y="792828"/>
                      <a:pt x="1067519" y="237936"/>
                      <a:pt x="1067519" y="73813"/>
                    </a:cubicBezTo>
                    <a:close/>
                  </a:path>
                </a:pathLst>
              </a:cu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60" name="Freeform 259">
                <a:extLst>
                  <a:ext uri="{FF2B5EF4-FFF2-40B4-BE49-F238E27FC236}">
                    <a16:creationId xmlns:a16="http://schemas.microsoft.com/office/drawing/2014/main" id="{04CA5BDE-93C5-174F-AE88-A541874F185C}"/>
                  </a:ext>
                </a:extLst>
              </p:cNvPr>
              <p:cNvSpPr/>
              <p:nvPr/>
            </p:nvSpPr>
            <p:spPr>
              <a:xfrm>
                <a:off x="4723204" y="702084"/>
                <a:ext cx="3155795" cy="3615793"/>
              </a:xfrm>
              <a:custGeom>
                <a:avLst/>
                <a:gdLst>
                  <a:gd name="connsiteX0" fmla="*/ 1595534 w 3155795"/>
                  <a:gd name="connsiteY0" fmla="*/ 105508 h 3615793"/>
                  <a:gd name="connsiteX1" fmla="*/ 1900334 w 3155795"/>
                  <a:gd name="connsiteY1" fmla="*/ 0 h 3615793"/>
                  <a:gd name="connsiteX2" fmla="*/ 1970673 w 3155795"/>
                  <a:gd name="connsiteY2" fmla="*/ 105508 h 3615793"/>
                  <a:gd name="connsiteX3" fmla="*/ 2169965 w 3155795"/>
                  <a:gd name="connsiteY3" fmla="*/ 58616 h 3615793"/>
                  <a:gd name="connsiteX4" fmla="*/ 2252027 w 3155795"/>
                  <a:gd name="connsiteY4" fmla="*/ 234462 h 3615793"/>
                  <a:gd name="connsiteX5" fmla="*/ 2509934 w 3155795"/>
                  <a:gd name="connsiteY5" fmla="*/ 199293 h 3615793"/>
                  <a:gd name="connsiteX6" fmla="*/ 2509934 w 3155795"/>
                  <a:gd name="connsiteY6" fmla="*/ 328247 h 3615793"/>
                  <a:gd name="connsiteX7" fmla="*/ 2697504 w 3155795"/>
                  <a:gd name="connsiteY7" fmla="*/ 398585 h 3615793"/>
                  <a:gd name="connsiteX8" fmla="*/ 2720950 w 3155795"/>
                  <a:gd name="connsiteY8" fmla="*/ 726831 h 3615793"/>
                  <a:gd name="connsiteX9" fmla="*/ 2931965 w 3155795"/>
                  <a:gd name="connsiteY9" fmla="*/ 879231 h 3615793"/>
                  <a:gd name="connsiteX10" fmla="*/ 2908519 w 3155795"/>
                  <a:gd name="connsiteY10" fmla="*/ 1101970 h 3615793"/>
                  <a:gd name="connsiteX11" fmla="*/ 3084365 w 3155795"/>
                  <a:gd name="connsiteY11" fmla="*/ 1148862 h 3615793"/>
                  <a:gd name="connsiteX12" fmla="*/ 3037473 w 3155795"/>
                  <a:gd name="connsiteY12" fmla="*/ 1535723 h 3615793"/>
                  <a:gd name="connsiteX13" fmla="*/ 3154704 w 3155795"/>
                  <a:gd name="connsiteY13" fmla="*/ 1535723 h 3615793"/>
                  <a:gd name="connsiteX14" fmla="*/ 2955411 w 3155795"/>
                  <a:gd name="connsiteY14" fmla="*/ 2145323 h 3615793"/>
                  <a:gd name="connsiteX15" fmla="*/ 3060919 w 3155795"/>
                  <a:gd name="connsiteY15" fmla="*/ 2168770 h 3615793"/>
                  <a:gd name="connsiteX16" fmla="*/ 2826458 w 3155795"/>
                  <a:gd name="connsiteY16" fmla="*/ 2825262 h 3615793"/>
                  <a:gd name="connsiteX17" fmla="*/ 2685781 w 3155795"/>
                  <a:gd name="connsiteY17" fmla="*/ 3118339 h 3615793"/>
                  <a:gd name="connsiteX18" fmla="*/ 2392704 w 3155795"/>
                  <a:gd name="connsiteY18" fmla="*/ 3352800 h 3615793"/>
                  <a:gd name="connsiteX19" fmla="*/ 1712765 w 3155795"/>
                  <a:gd name="connsiteY19" fmla="*/ 3505200 h 3615793"/>
                  <a:gd name="connsiteX20" fmla="*/ 1173504 w 3155795"/>
                  <a:gd name="connsiteY20" fmla="*/ 3610708 h 3615793"/>
                  <a:gd name="connsiteX21" fmla="*/ 212211 w 3155795"/>
                  <a:gd name="connsiteY21" fmla="*/ 3341077 h 3615793"/>
                  <a:gd name="connsiteX22" fmla="*/ 305996 w 3155795"/>
                  <a:gd name="connsiteY22" fmla="*/ 3259016 h 3615793"/>
                  <a:gd name="connsiteX23" fmla="*/ 24642 w 3155795"/>
                  <a:gd name="connsiteY23" fmla="*/ 2907323 h 3615793"/>
                  <a:gd name="connsiteX24" fmla="*/ 71534 w 3155795"/>
                  <a:gd name="connsiteY24" fmla="*/ 2778370 h 3615793"/>
                  <a:gd name="connsiteX25" fmla="*/ 1196 w 3155795"/>
                  <a:gd name="connsiteY25" fmla="*/ 2461847 h 3615793"/>
                  <a:gd name="connsiteX26" fmla="*/ 141873 w 3155795"/>
                  <a:gd name="connsiteY26" fmla="*/ 2321170 h 3615793"/>
                  <a:gd name="connsiteX27" fmla="*/ 71534 w 3155795"/>
                  <a:gd name="connsiteY27" fmla="*/ 1922585 h 3615793"/>
                  <a:gd name="connsiteX28" fmla="*/ 270827 w 3155795"/>
                  <a:gd name="connsiteY28" fmla="*/ 1723293 h 3615793"/>
                  <a:gd name="connsiteX29" fmla="*/ 317719 w 3155795"/>
                  <a:gd name="connsiteY29" fmla="*/ 1383323 h 3615793"/>
                  <a:gd name="connsiteX30" fmla="*/ 493565 w 3155795"/>
                  <a:gd name="connsiteY30" fmla="*/ 1219200 h 3615793"/>
                  <a:gd name="connsiteX31" fmla="*/ 493565 w 3155795"/>
                  <a:gd name="connsiteY31" fmla="*/ 1043354 h 3615793"/>
                  <a:gd name="connsiteX32" fmla="*/ 681134 w 3155795"/>
                  <a:gd name="connsiteY32" fmla="*/ 890954 h 3615793"/>
                  <a:gd name="connsiteX33" fmla="*/ 692858 w 3155795"/>
                  <a:gd name="connsiteY33" fmla="*/ 785447 h 3615793"/>
                  <a:gd name="connsiteX34" fmla="*/ 985934 w 3155795"/>
                  <a:gd name="connsiteY34" fmla="*/ 597877 h 3615793"/>
                  <a:gd name="connsiteX35" fmla="*/ 1009381 w 3155795"/>
                  <a:gd name="connsiteY35" fmla="*/ 433754 h 3615793"/>
                  <a:gd name="connsiteX36" fmla="*/ 1267288 w 3155795"/>
                  <a:gd name="connsiteY36" fmla="*/ 316523 h 3615793"/>
                  <a:gd name="connsiteX37" fmla="*/ 1595534 w 3155795"/>
                  <a:gd name="connsiteY37" fmla="*/ 105508 h 361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55795" h="3615793">
                    <a:moveTo>
                      <a:pt x="1595534" y="105508"/>
                    </a:moveTo>
                    <a:cubicBezTo>
                      <a:pt x="1701041" y="52754"/>
                      <a:pt x="1837811" y="0"/>
                      <a:pt x="1900334" y="0"/>
                    </a:cubicBezTo>
                    <a:cubicBezTo>
                      <a:pt x="1962857" y="0"/>
                      <a:pt x="1925735" y="95739"/>
                      <a:pt x="1970673" y="105508"/>
                    </a:cubicBezTo>
                    <a:cubicBezTo>
                      <a:pt x="2015611" y="115277"/>
                      <a:pt x="2123073" y="37124"/>
                      <a:pt x="2169965" y="58616"/>
                    </a:cubicBezTo>
                    <a:cubicBezTo>
                      <a:pt x="2216857" y="80108"/>
                      <a:pt x="2195366" y="211016"/>
                      <a:pt x="2252027" y="234462"/>
                    </a:cubicBezTo>
                    <a:cubicBezTo>
                      <a:pt x="2308688" y="257908"/>
                      <a:pt x="2466950" y="183662"/>
                      <a:pt x="2509934" y="199293"/>
                    </a:cubicBezTo>
                    <a:cubicBezTo>
                      <a:pt x="2552918" y="214924"/>
                      <a:pt x="2478672" y="295032"/>
                      <a:pt x="2509934" y="328247"/>
                    </a:cubicBezTo>
                    <a:cubicBezTo>
                      <a:pt x="2541196" y="361462"/>
                      <a:pt x="2662335" y="332154"/>
                      <a:pt x="2697504" y="398585"/>
                    </a:cubicBezTo>
                    <a:cubicBezTo>
                      <a:pt x="2732673" y="465016"/>
                      <a:pt x="2681873" y="646723"/>
                      <a:pt x="2720950" y="726831"/>
                    </a:cubicBezTo>
                    <a:cubicBezTo>
                      <a:pt x="2760027" y="806939"/>
                      <a:pt x="2900704" y="816708"/>
                      <a:pt x="2931965" y="879231"/>
                    </a:cubicBezTo>
                    <a:cubicBezTo>
                      <a:pt x="2963227" y="941754"/>
                      <a:pt x="2883119" y="1057032"/>
                      <a:pt x="2908519" y="1101970"/>
                    </a:cubicBezTo>
                    <a:cubicBezTo>
                      <a:pt x="2933919" y="1146908"/>
                      <a:pt x="3062873" y="1076570"/>
                      <a:pt x="3084365" y="1148862"/>
                    </a:cubicBezTo>
                    <a:cubicBezTo>
                      <a:pt x="3105857" y="1221154"/>
                      <a:pt x="3025750" y="1471246"/>
                      <a:pt x="3037473" y="1535723"/>
                    </a:cubicBezTo>
                    <a:cubicBezTo>
                      <a:pt x="3049196" y="1600200"/>
                      <a:pt x="3168381" y="1434123"/>
                      <a:pt x="3154704" y="1535723"/>
                    </a:cubicBezTo>
                    <a:cubicBezTo>
                      <a:pt x="3141027" y="1637323"/>
                      <a:pt x="2971042" y="2039815"/>
                      <a:pt x="2955411" y="2145323"/>
                    </a:cubicBezTo>
                    <a:cubicBezTo>
                      <a:pt x="2939780" y="2250831"/>
                      <a:pt x="3082411" y="2055447"/>
                      <a:pt x="3060919" y="2168770"/>
                    </a:cubicBezTo>
                    <a:cubicBezTo>
                      <a:pt x="3039427" y="2282093"/>
                      <a:pt x="2888981" y="2667001"/>
                      <a:pt x="2826458" y="2825262"/>
                    </a:cubicBezTo>
                    <a:cubicBezTo>
                      <a:pt x="2763935" y="2983523"/>
                      <a:pt x="2758073" y="3030416"/>
                      <a:pt x="2685781" y="3118339"/>
                    </a:cubicBezTo>
                    <a:cubicBezTo>
                      <a:pt x="2613489" y="3206262"/>
                      <a:pt x="2554873" y="3288323"/>
                      <a:pt x="2392704" y="3352800"/>
                    </a:cubicBezTo>
                    <a:cubicBezTo>
                      <a:pt x="2230535" y="3417277"/>
                      <a:pt x="1915965" y="3462215"/>
                      <a:pt x="1712765" y="3505200"/>
                    </a:cubicBezTo>
                    <a:cubicBezTo>
                      <a:pt x="1509565" y="3548185"/>
                      <a:pt x="1423596" y="3638062"/>
                      <a:pt x="1173504" y="3610708"/>
                    </a:cubicBezTo>
                    <a:cubicBezTo>
                      <a:pt x="923412" y="3583354"/>
                      <a:pt x="356796" y="3399692"/>
                      <a:pt x="212211" y="3341077"/>
                    </a:cubicBezTo>
                    <a:cubicBezTo>
                      <a:pt x="67626" y="3282462"/>
                      <a:pt x="337257" y="3331308"/>
                      <a:pt x="305996" y="3259016"/>
                    </a:cubicBezTo>
                    <a:cubicBezTo>
                      <a:pt x="274734" y="3186724"/>
                      <a:pt x="63719" y="2987431"/>
                      <a:pt x="24642" y="2907323"/>
                    </a:cubicBezTo>
                    <a:cubicBezTo>
                      <a:pt x="-14435" y="2827215"/>
                      <a:pt x="75442" y="2852616"/>
                      <a:pt x="71534" y="2778370"/>
                    </a:cubicBezTo>
                    <a:cubicBezTo>
                      <a:pt x="67626" y="2704124"/>
                      <a:pt x="-10527" y="2538047"/>
                      <a:pt x="1196" y="2461847"/>
                    </a:cubicBezTo>
                    <a:cubicBezTo>
                      <a:pt x="12919" y="2385647"/>
                      <a:pt x="130150" y="2411047"/>
                      <a:pt x="141873" y="2321170"/>
                    </a:cubicBezTo>
                    <a:cubicBezTo>
                      <a:pt x="153596" y="2231293"/>
                      <a:pt x="50042" y="2022231"/>
                      <a:pt x="71534" y="1922585"/>
                    </a:cubicBezTo>
                    <a:cubicBezTo>
                      <a:pt x="93026" y="1822939"/>
                      <a:pt x="229796" y="1813170"/>
                      <a:pt x="270827" y="1723293"/>
                    </a:cubicBezTo>
                    <a:cubicBezTo>
                      <a:pt x="311858" y="1633416"/>
                      <a:pt x="280596" y="1467338"/>
                      <a:pt x="317719" y="1383323"/>
                    </a:cubicBezTo>
                    <a:cubicBezTo>
                      <a:pt x="354842" y="1299308"/>
                      <a:pt x="464257" y="1275862"/>
                      <a:pt x="493565" y="1219200"/>
                    </a:cubicBezTo>
                    <a:cubicBezTo>
                      <a:pt x="522873" y="1162539"/>
                      <a:pt x="462304" y="1098062"/>
                      <a:pt x="493565" y="1043354"/>
                    </a:cubicBezTo>
                    <a:cubicBezTo>
                      <a:pt x="524826" y="988646"/>
                      <a:pt x="647918" y="933939"/>
                      <a:pt x="681134" y="890954"/>
                    </a:cubicBezTo>
                    <a:cubicBezTo>
                      <a:pt x="714349" y="847970"/>
                      <a:pt x="642058" y="834293"/>
                      <a:pt x="692858" y="785447"/>
                    </a:cubicBezTo>
                    <a:cubicBezTo>
                      <a:pt x="743658" y="736601"/>
                      <a:pt x="933180" y="656492"/>
                      <a:pt x="985934" y="597877"/>
                    </a:cubicBezTo>
                    <a:cubicBezTo>
                      <a:pt x="1038688" y="539262"/>
                      <a:pt x="962489" y="480646"/>
                      <a:pt x="1009381" y="433754"/>
                    </a:cubicBezTo>
                    <a:cubicBezTo>
                      <a:pt x="1056273" y="386862"/>
                      <a:pt x="1177411" y="371231"/>
                      <a:pt x="1267288" y="316523"/>
                    </a:cubicBezTo>
                    <a:cubicBezTo>
                      <a:pt x="1357165" y="261815"/>
                      <a:pt x="1490027" y="158262"/>
                      <a:pt x="1595534" y="105508"/>
                    </a:cubicBezTo>
                    <a:close/>
                  </a:path>
                </a:pathLst>
              </a:custGeom>
              <a:solidFill>
                <a:srgbClr val="D1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61" name="Freeform 260">
                <a:extLst>
                  <a:ext uri="{FF2B5EF4-FFF2-40B4-BE49-F238E27FC236}">
                    <a16:creationId xmlns:a16="http://schemas.microsoft.com/office/drawing/2014/main" id="{4E806ABD-FAC8-0D4B-9E27-15B336BDB3A5}"/>
                  </a:ext>
                </a:extLst>
              </p:cNvPr>
              <p:cNvSpPr/>
              <p:nvPr/>
            </p:nvSpPr>
            <p:spPr>
              <a:xfrm>
                <a:off x="4769752" y="3425372"/>
                <a:ext cx="2663609" cy="1396466"/>
              </a:xfrm>
              <a:custGeom>
                <a:avLst/>
                <a:gdLst>
                  <a:gd name="connsiteX0" fmla="*/ 252191 w 2663609"/>
                  <a:gd name="connsiteY0" fmla="*/ 151023 h 952403"/>
                  <a:gd name="connsiteX1" fmla="*/ 48991 w 2663609"/>
                  <a:gd name="connsiteY1" fmla="*/ 354223 h 952403"/>
                  <a:gd name="connsiteX2" fmla="*/ 223162 w 2663609"/>
                  <a:gd name="connsiteY2" fmla="*/ 542909 h 952403"/>
                  <a:gd name="connsiteX3" fmla="*/ 179619 w 2663609"/>
                  <a:gd name="connsiteY3" fmla="*/ 775137 h 952403"/>
                  <a:gd name="connsiteX4" fmla="*/ 440877 w 2663609"/>
                  <a:gd name="connsiteY4" fmla="*/ 775137 h 952403"/>
                  <a:gd name="connsiteX5" fmla="*/ 440877 w 2663609"/>
                  <a:gd name="connsiteY5" fmla="*/ 833195 h 952403"/>
                  <a:gd name="connsiteX6" fmla="*/ 673105 w 2663609"/>
                  <a:gd name="connsiteY6" fmla="*/ 833195 h 952403"/>
                  <a:gd name="connsiteX7" fmla="*/ 731162 w 2663609"/>
                  <a:gd name="connsiteY7" fmla="*/ 949309 h 952403"/>
                  <a:gd name="connsiteX8" fmla="*/ 1021448 w 2663609"/>
                  <a:gd name="connsiteY8" fmla="*/ 920280 h 952403"/>
                  <a:gd name="connsiteX9" fmla="*/ 1239162 w 2663609"/>
                  <a:gd name="connsiteY9" fmla="*/ 934795 h 952403"/>
                  <a:gd name="connsiteX10" fmla="*/ 1471391 w 2663609"/>
                  <a:gd name="connsiteY10" fmla="*/ 891252 h 952403"/>
                  <a:gd name="connsiteX11" fmla="*/ 1674591 w 2663609"/>
                  <a:gd name="connsiteY11" fmla="*/ 920280 h 952403"/>
                  <a:gd name="connsiteX12" fmla="*/ 1877791 w 2663609"/>
                  <a:gd name="connsiteY12" fmla="*/ 688052 h 952403"/>
                  <a:gd name="connsiteX13" fmla="*/ 2095505 w 2663609"/>
                  <a:gd name="connsiteY13" fmla="*/ 673537 h 952403"/>
                  <a:gd name="connsiteX14" fmla="*/ 2342248 w 2663609"/>
                  <a:gd name="connsiteY14" fmla="*/ 484852 h 952403"/>
                  <a:gd name="connsiteX15" fmla="*/ 2501905 w 2663609"/>
                  <a:gd name="connsiteY15" fmla="*/ 325195 h 952403"/>
                  <a:gd name="connsiteX16" fmla="*/ 2487391 w 2663609"/>
                  <a:gd name="connsiteY16" fmla="*/ 5880 h 952403"/>
                  <a:gd name="connsiteX17" fmla="*/ 252191 w 2663609"/>
                  <a:gd name="connsiteY17" fmla="*/ 151023 h 9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3609" h="952403">
                    <a:moveTo>
                      <a:pt x="252191" y="151023"/>
                    </a:moveTo>
                    <a:cubicBezTo>
                      <a:pt x="-154209" y="209080"/>
                      <a:pt x="53829" y="288909"/>
                      <a:pt x="48991" y="354223"/>
                    </a:cubicBezTo>
                    <a:cubicBezTo>
                      <a:pt x="44153" y="419537"/>
                      <a:pt x="201391" y="472757"/>
                      <a:pt x="223162" y="542909"/>
                    </a:cubicBezTo>
                    <a:cubicBezTo>
                      <a:pt x="244933" y="613061"/>
                      <a:pt x="143333" y="736432"/>
                      <a:pt x="179619" y="775137"/>
                    </a:cubicBezTo>
                    <a:cubicBezTo>
                      <a:pt x="215905" y="813842"/>
                      <a:pt x="397334" y="765461"/>
                      <a:pt x="440877" y="775137"/>
                    </a:cubicBezTo>
                    <a:cubicBezTo>
                      <a:pt x="484420" y="784813"/>
                      <a:pt x="402172" y="823519"/>
                      <a:pt x="440877" y="833195"/>
                    </a:cubicBezTo>
                    <a:cubicBezTo>
                      <a:pt x="479582" y="842871"/>
                      <a:pt x="624724" y="813843"/>
                      <a:pt x="673105" y="833195"/>
                    </a:cubicBezTo>
                    <a:cubicBezTo>
                      <a:pt x="721486" y="852547"/>
                      <a:pt x="673105" y="934795"/>
                      <a:pt x="731162" y="949309"/>
                    </a:cubicBezTo>
                    <a:cubicBezTo>
                      <a:pt x="789219" y="963823"/>
                      <a:pt x="936781" y="922699"/>
                      <a:pt x="1021448" y="920280"/>
                    </a:cubicBezTo>
                    <a:cubicBezTo>
                      <a:pt x="1106115" y="917861"/>
                      <a:pt x="1164172" y="939633"/>
                      <a:pt x="1239162" y="934795"/>
                    </a:cubicBezTo>
                    <a:cubicBezTo>
                      <a:pt x="1314152" y="929957"/>
                      <a:pt x="1398820" y="893671"/>
                      <a:pt x="1471391" y="891252"/>
                    </a:cubicBezTo>
                    <a:cubicBezTo>
                      <a:pt x="1543962" y="888833"/>
                      <a:pt x="1606858" y="954147"/>
                      <a:pt x="1674591" y="920280"/>
                    </a:cubicBezTo>
                    <a:cubicBezTo>
                      <a:pt x="1742324" y="886413"/>
                      <a:pt x="1807639" y="729176"/>
                      <a:pt x="1877791" y="688052"/>
                    </a:cubicBezTo>
                    <a:cubicBezTo>
                      <a:pt x="1947943" y="646928"/>
                      <a:pt x="2018096" y="707404"/>
                      <a:pt x="2095505" y="673537"/>
                    </a:cubicBezTo>
                    <a:cubicBezTo>
                      <a:pt x="2172914" y="639670"/>
                      <a:pt x="2274515" y="542909"/>
                      <a:pt x="2342248" y="484852"/>
                    </a:cubicBezTo>
                    <a:cubicBezTo>
                      <a:pt x="2409981" y="426795"/>
                      <a:pt x="2477715" y="405024"/>
                      <a:pt x="2501905" y="325195"/>
                    </a:cubicBezTo>
                    <a:cubicBezTo>
                      <a:pt x="2526095" y="245366"/>
                      <a:pt x="2862343" y="39747"/>
                      <a:pt x="2487391" y="5880"/>
                    </a:cubicBezTo>
                    <a:cubicBezTo>
                      <a:pt x="2112439" y="-27987"/>
                      <a:pt x="658591" y="92966"/>
                      <a:pt x="252191" y="151023"/>
                    </a:cubicBezTo>
                    <a:close/>
                  </a:path>
                </a:pathLst>
              </a:custGeom>
              <a:solidFill>
                <a:srgbClr val="D1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62" name="Freeform 261">
                <a:extLst>
                  <a:ext uri="{FF2B5EF4-FFF2-40B4-BE49-F238E27FC236}">
                    <a16:creationId xmlns:a16="http://schemas.microsoft.com/office/drawing/2014/main" id="{FE6DF4C8-28F1-814C-B69C-75159FC0EB46}"/>
                  </a:ext>
                </a:extLst>
              </p:cNvPr>
              <p:cNvSpPr/>
              <p:nvPr/>
            </p:nvSpPr>
            <p:spPr>
              <a:xfrm>
                <a:off x="5570579" y="4715646"/>
                <a:ext cx="822405" cy="489113"/>
              </a:xfrm>
              <a:custGeom>
                <a:avLst/>
                <a:gdLst>
                  <a:gd name="connsiteX0" fmla="*/ 584036 w 822405"/>
                  <a:gd name="connsiteY0" fmla="*/ 7454 h 489113"/>
                  <a:gd name="connsiteX1" fmla="*/ 244067 w 822405"/>
                  <a:gd name="connsiteY1" fmla="*/ 19177 h 489113"/>
                  <a:gd name="connsiteX2" fmla="*/ 9606 w 822405"/>
                  <a:gd name="connsiteY2" fmla="*/ 124685 h 489113"/>
                  <a:gd name="connsiteX3" fmla="*/ 68221 w 822405"/>
                  <a:gd name="connsiteY3" fmla="*/ 382592 h 489113"/>
                  <a:gd name="connsiteX4" fmla="*/ 279236 w 822405"/>
                  <a:gd name="connsiteY4" fmla="*/ 488100 h 489113"/>
                  <a:gd name="connsiteX5" fmla="*/ 584036 w 822405"/>
                  <a:gd name="connsiteY5" fmla="*/ 429485 h 489113"/>
                  <a:gd name="connsiteX6" fmla="*/ 806775 w 822405"/>
                  <a:gd name="connsiteY6" fmla="*/ 323977 h 489113"/>
                  <a:gd name="connsiteX7" fmla="*/ 783329 w 822405"/>
                  <a:gd name="connsiteY7" fmla="*/ 101238 h 489113"/>
                  <a:gd name="connsiteX8" fmla="*/ 584036 w 822405"/>
                  <a:gd name="connsiteY8" fmla="*/ 7454 h 4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405" h="489113">
                    <a:moveTo>
                      <a:pt x="584036" y="7454"/>
                    </a:moveTo>
                    <a:cubicBezTo>
                      <a:pt x="494159" y="-6223"/>
                      <a:pt x="339805" y="-362"/>
                      <a:pt x="244067" y="19177"/>
                    </a:cubicBezTo>
                    <a:cubicBezTo>
                      <a:pt x="148329" y="38716"/>
                      <a:pt x="38914" y="64116"/>
                      <a:pt x="9606" y="124685"/>
                    </a:cubicBezTo>
                    <a:cubicBezTo>
                      <a:pt x="-19702" y="185254"/>
                      <a:pt x="23283" y="322023"/>
                      <a:pt x="68221" y="382592"/>
                    </a:cubicBezTo>
                    <a:cubicBezTo>
                      <a:pt x="113159" y="443161"/>
                      <a:pt x="193267" y="480284"/>
                      <a:pt x="279236" y="488100"/>
                    </a:cubicBezTo>
                    <a:cubicBezTo>
                      <a:pt x="365205" y="495916"/>
                      <a:pt x="496113" y="456839"/>
                      <a:pt x="584036" y="429485"/>
                    </a:cubicBezTo>
                    <a:cubicBezTo>
                      <a:pt x="671959" y="402131"/>
                      <a:pt x="773560" y="378685"/>
                      <a:pt x="806775" y="323977"/>
                    </a:cubicBezTo>
                    <a:cubicBezTo>
                      <a:pt x="839990" y="269269"/>
                      <a:pt x="814591" y="153992"/>
                      <a:pt x="783329" y="101238"/>
                    </a:cubicBezTo>
                    <a:cubicBezTo>
                      <a:pt x="752068" y="48484"/>
                      <a:pt x="673913" y="21131"/>
                      <a:pt x="584036" y="745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63" name="Oval 262">
                <a:extLst>
                  <a:ext uri="{FF2B5EF4-FFF2-40B4-BE49-F238E27FC236}">
                    <a16:creationId xmlns:a16="http://schemas.microsoft.com/office/drawing/2014/main" id="{F3820866-EA7F-024D-B24A-9C84F8BDBE77}"/>
                  </a:ext>
                </a:extLst>
              </p:cNvPr>
              <p:cNvSpPr/>
              <p:nvPr/>
            </p:nvSpPr>
            <p:spPr>
              <a:xfrm>
                <a:off x="6358058" y="4945839"/>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64" name="Oval 263">
                <a:extLst>
                  <a:ext uri="{FF2B5EF4-FFF2-40B4-BE49-F238E27FC236}">
                    <a16:creationId xmlns:a16="http://schemas.microsoft.com/office/drawing/2014/main" id="{3845E3FA-B224-3F43-8AC9-59AA665E09D2}"/>
                  </a:ext>
                </a:extLst>
              </p:cNvPr>
              <p:cNvSpPr/>
              <p:nvPr/>
            </p:nvSpPr>
            <p:spPr>
              <a:xfrm>
                <a:off x="5431936" y="4969286"/>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65" name="Oval 264">
                <a:extLst>
                  <a:ext uri="{FF2B5EF4-FFF2-40B4-BE49-F238E27FC236}">
                    <a16:creationId xmlns:a16="http://schemas.microsoft.com/office/drawing/2014/main" id="{E85BCAE4-1C24-B54D-9382-43A86EBC067D}"/>
                  </a:ext>
                </a:extLst>
              </p:cNvPr>
              <p:cNvSpPr/>
              <p:nvPr/>
            </p:nvSpPr>
            <p:spPr>
              <a:xfrm>
                <a:off x="5900862" y="4887225"/>
                <a:ext cx="14220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sp>
            <p:nvSpPr>
              <p:cNvPr id="266" name="Freeform 265">
                <a:extLst>
                  <a:ext uri="{FF2B5EF4-FFF2-40B4-BE49-F238E27FC236}">
                    <a16:creationId xmlns:a16="http://schemas.microsoft.com/office/drawing/2014/main" id="{E110A76C-CDDB-4A45-A6B0-9A1F04A09259}"/>
                  </a:ext>
                </a:extLst>
              </p:cNvPr>
              <p:cNvSpPr/>
              <p:nvPr/>
            </p:nvSpPr>
            <p:spPr>
              <a:xfrm>
                <a:off x="5744308" y="4840331"/>
                <a:ext cx="386861" cy="70737"/>
              </a:xfrm>
              <a:custGeom>
                <a:avLst/>
                <a:gdLst>
                  <a:gd name="connsiteX0" fmla="*/ 0 w 386861"/>
                  <a:gd name="connsiteY0" fmla="*/ 23446 h 70737"/>
                  <a:gd name="connsiteX1" fmla="*/ 164123 w 386861"/>
                  <a:gd name="connsiteY1" fmla="*/ 70338 h 70737"/>
                  <a:gd name="connsiteX2" fmla="*/ 386861 w 386861"/>
                  <a:gd name="connsiteY2" fmla="*/ 0 h 70737"/>
                </a:gdLst>
                <a:ahLst/>
                <a:cxnLst>
                  <a:cxn ang="0">
                    <a:pos x="connsiteX0" y="connsiteY0"/>
                  </a:cxn>
                  <a:cxn ang="0">
                    <a:pos x="connsiteX1" y="connsiteY1"/>
                  </a:cxn>
                  <a:cxn ang="0">
                    <a:pos x="connsiteX2" y="connsiteY2"/>
                  </a:cxn>
                </a:cxnLst>
                <a:rect l="l" t="t" r="r" b="b"/>
                <a:pathLst>
                  <a:path w="386861" h="70737">
                    <a:moveTo>
                      <a:pt x="0" y="23446"/>
                    </a:moveTo>
                    <a:cubicBezTo>
                      <a:pt x="49823" y="48846"/>
                      <a:pt x="99646" y="74246"/>
                      <a:pt x="164123" y="70338"/>
                    </a:cubicBezTo>
                    <a:cubicBezTo>
                      <a:pt x="228600" y="66430"/>
                      <a:pt x="386861" y="0"/>
                      <a:pt x="386861"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D50"/>
                  </a:solidFill>
                </a:endParaRPr>
              </a:p>
            </p:txBody>
          </p:sp>
        </p:grpSp>
      </p:grpSp>
      <p:sp>
        <p:nvSpPr>
          <p:cNvPr id="267" name="TextBox 266">
            <a:extLst>
              <a:ext uri="{FF2B5EF4-FFF2-40B4-BE49-F238E27FC236}">
                <a16:creationId xmlns:a16="http://schemas.microsoft.com/office/drawing/2014/main" id="{2B8584FB-8E06-A342-86A7-F6A9D6E2A503}"/>
              </a:ext>
            </a:extLst>
          </p:cNvPr>
          <p:cNvSpPr txBox="1"/>
          <p:nvPr/>
        </p:nvSpPr>
        <p:spPr>
          <a:xfrm>
            <a:off x="1663238" y="255712"/>
            <a:ext cx="8865524" cy="600164"/>
          </a:xfrm>
          <a:prstGeom prst="rect">
            <a:avLst/>
          </a:prstGeom>
          <a:noFill/>
        </p:spPr>
        <p:txBody>
          <a:bodyPr wrap="square" rtlCol="0">
            <a:spAutoFit/>
          </a:bodyPr>
          <a:lstStyle/>
          <a:p>
            <a:pPr algn="ctr"/>
            <a:r>
              <a:rPr lang="en-US" sz="3300" dirty="0">
                <a:solidFill>
                  <a:srgbClr val="2C3D50"/>
                </a:solidFill>
              </a:rPr>
              <a:t>Why aren’t all bats using cooler roosts?</a:t>
            </a:r>
          </a:p>
        </p:txBody>
      </p:sp>
      <p:sp>
        <p:nvSpPr>
          <p:cNvPr id="8" name="TextBox 7">
            <a:extLst>
              <a:ext uri="{FF2B5EF4-FFF2-40B4-BE49-F238E27FC236}">
                <a16:creationId xmlns:a16="http://schemas.microsoft.com/office/drawing/2014/main" id="{0CEE0EBA-BC7D-7147-9B93-D6464F30EEA2}"/>
              </a:ext>
            </a:extLst>
          </p:cNvPr>
          <p:cNvSpPr txBox="1"/>
          <p:nvPr/>
        </p:nvSpPr>
        <p:spPr>
          <a:xfrm>
            <a:off x="2362203" y="1613110"/>
            <a:ext cx="3900911" cy="5232202"/>
          </a:xfrm>
          <a:prstGeom prst="rect">
            <a:avLst/>
          </a:prstGeom>
          <a:noFill/>
        </p:spPr>
        <p:txBody>
          <a:bodyPr wrap="square" rtlCol="0">
            <a:spAutoFit/>
          </a:bodyPr>
          <a:lstStyle/>
          <a:p>
            <a:pPr marL="285750" indent="-285750">
              <a:buFont typeface="Arial" panose="020B0604020202020204" pitchFamily="34" charset="0"/>
              <a:buChar char="•"/>
            </a:pPr>
            <a:r>
              <a:rPr lang="en-US" sz="2000" dirty="0"/>
              <a:t>There is a small physiological advantage toward arousing at warmer temperatures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Absolute humidity and temperature are coupled, and bats need high absolute humidity to prevent dehydration</a:t>
            </a:r>
            <a:br>
              <a:rPr lang="en-US" sz="2000" dirty="0"/>
            </a:br>
            <a:br>
              <a:rPr lang="en-US" sz="2000" dirty="0"/>
            </a:br>
            <a:br>
              <a:rPr lang="en-US" sz="2000" dirty="0"/>
            </a:br>
            <a:endParaRPr lang="en-US" sz="2000" dirty="0"/>
          </a:p>
          <a:p>
            <a:pPr marL="285750" indent="-285750">
              <a:buFont typeface="Arial" panose="020B0604020202020204" pitchFamily="34" charset="0"/>
              <a:buChar char="•"/>
            </a:pPr>
            <a:r>
              <a:rPr lang="en-US" sz="2000" dirty="0"/>
              <a:t>Colder temperature sites are less stable and bats risk freezing</a:t>
            </a:r>
            <a:br>
              <a:rPr lang="en-US" dirty="0"/>
            </a:br>
            <a:endParaRPr lang="en-US" dirty="0"/>
          </a:p>
          <a:p>
            <a:endParaRPr lang="en-US" dirty="0"/>
          </a:p>
          <a:p>
            <a:endParaRPr lang="en-US" dirty="0"/>
          </a:p>
        </p:txBody>
      </p:sp>
      <p:sp>
        <p:nvSpPr>
          <p:cNvPr id="77" name="TextBox 76">
            <a:extLst>
              <a:ext uri="{FF2B5EF4-FFF2-40B4-BE49-F238E27FC236}">
                <a16:creationId xmlns:a16="http://schemas.microsoft.com/office/drawing/2014/main" id="{4352DFAC-523B-9643-93BC-FFDB59172D98}"/>
              </a:ext>
            </a:extLst>
          </p:cNvPr>
          <p:cNvSpPr txBox="1"/>
          <p:nvPr/>
        </p:nvSpPr>
        <p:spPr>
          <a:xfrm>
            <a:off x="7677014" y="4479586"/>
            <a:ext cx="1600759" cy="276999"/>
          </a:xfrm>
          <a:prstGeom prst="rect">
            <a:avLst/>
          </a:prstGeom>
          <a:noFill/>
        </p:spPr>
        <p:txBody>
          <a:bodyPr wrap="none" rtlCol="0">
            <a:spAutoFit/>
          </a:bodyPr>
          <a:lstStyle/>
          <a:p>
            <a:r>
              <a:rPr lang="en-US" sz="1200" dirty="0"/>
              <a:t>Cartoon by S. Hopkins</a:t>
            </a:r>
          </a:p>
        </p:txBody>
      </p:sp>
    </p:spTree>
    <p:extLst>
      <p:ext uri="{BB962C8B-B14F-4D97-AF65-F5344CB8AC3E}">
        <p14:creationId xmlns:p14="http://schemas.microsoft.com/office/powerpoint/2010/main" val="359464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A9BC-36E9-264F-9EA8-CB93701C6805}"/>
              </a:ext>
            </a:extLst>
          </p:cNvPr>
          <p:cNvSpPr>
            <a:spLocks noGrp="1"/>
          </p:cNvSpPr>
          <p:nvPr>
            <p:ph type="title"/>
          </p:nvPr>
        </p:nvSpPr>
        <p:spPr>
          <a:xfrm>
            <a:off x="2133600" y="274640"/>
            <a:ext cx="7886700" cy="1325563"/>
          </a:xfrm>
        </p:spPr>
        <p:txBody>
          <a:bodyPr/>
          <a:lstStyle/>
          <a:p>
            <a:pPr algn="ctr"/>
            <a:r>
              <a:rPr lang="en-US" dirty="0"/>
              <a:t>Ecological solutions:</a:t>
            </a:r>
            <a:br>
              <a:rPr lang="en-US" dirty="0"/>
            </a:br>
            <a:r>
              <a:rPr lang="en-US" dirty="0"/>
              <a:t>Temperature manipulation of hibernacula </a:t>
            </a:r>
          </a:p>
        </p:txBody>
      </p:sp>
      <p:pic>
        <p:nvPicPr>
          <p:cNvPr id="5" name="Picture 4">
            <a:extLst>
              <a:ext uri="{FF2B5EF4-FFF2-40B4-BE49-F238E27FC236}">
                <a16:creationId xmlns:a16="http://schemas.microsoft.com/office/drawing/2014/main" id="{B05BA2B6-8E8A-2B4D-95E8-508C44A4EABB}"/>
              </a:ext>
            </a:extLst>
          </p:cNvPr>
          <p:cNvPicPr>
            <a:picLocks noChangeAspect="1"/>
          </p:cNvPicPr>
          <p:nvPr/>
        </p:nvPicPr>
        <p:blipFill rotWithShape="1">
          <a:blip r:embed="rId3">
            <a:extLst>
              <a:ext uri="{28A0092B-C50C-407E-A947-70E740481C1C}">
                <a14:useLocalDpi xmlns:a14="http://schemas.microsoft.com/office/drawing/2010/main"/>
              </a:ext>
            </a:extLst>
          </a:blip>
          <a:srcRect b="-3182"/>
          <a:stretch/>
        </p:blipFill>
        <p:spPr>
          <a:xfrm>
            <a:off x="1709644" y="1636062"/>
            <a:ext cx="5224556" cy="1042661"/>
          </a:xfrm>
          <a:prstGeom prst="rect">
            <a:avLst/>
          </a:prstGeom>
        </p:spPr>
      </p:pic>
      <p:pic>
        <p:nvPicPr>
          <p:cNvPr id="6" name="Picture 5" descr="Men in blue overalls standing next to a truck&#10;&#10;">
            <a:extLst>
              <a:ext uri="{FF2B5EF4-FFF2-40B4-BE49-F238E27FC236}">
                <a16:creationId xmlns:a16="http://schemas.microsoft.com/office/drawing/2014/main" id="{2BA177B8-ED90-AE4E-9C9B-670640E79FA5}"/>
              </a:ext>
            </a:extLst>
          </p:cNvPr>
          <p:cNvPicPr>
            <a:picLocks noChangeAspect="1"/>
          </p:cNvPicPr>
          <p:nvPr/>
        </p:nvPicPr>
        <p:blipFill>
          <a:blip r:embed="rId4"/>
          <a:stretch>
            <a:fillRect/>
          </a:stretch>
        </p:blipFill>
        <p:spPr>
          <a:xfrm>
            <a:off x="1905000" y="2819401"/>
            <a:ext cx="3714750" cy="2462349"/>
          </a:xfrm>
          <a:prstGeom prst="rect">
            <a:avLst/>
          </a:prstGeom>
        </p:spPr>
      </p:pic>
      <p:sp>
        <p:nvSpPr>
          <p:cNvPr id="7" name="TextBox 6">
            <a:extLst>
              <a:ext uri="{FF2B5EF4-FFF2-40B4-BE49-F238E27FC236}">
                <a16:creationId xmlns:a16="http://schemas.microsoft.com/office/drawing/2014/main" id="{6166A546-E8A9-A447-BAE9-EE7DE60924A7}"/>
              </a:ext>
            </a:extLst>
          </p:cNvPr>
          <p:cNvSpPr txBox="1"/>
          <p:nvPr/>
        </p:nvSpPr>
        <p:spPr>
          <a:xfrm>
            <a:off x="1736538" y="5562600"/>
            <a:ext cx="3883212" cy="923330"/>
          </a:xfrm>
          <a:prstGeom prst="rect">
            <a:avLst/>
          </a:prstGeom>
          <a:noFill/>
        </p:spPr>
        <p:txBody>
          <a:bodyPr wrap="square" rtlCol="0">
            <a:spAutoFit/>
          </a:bodyPr>
          <a:lstStyle/>
          <a:p>
            <a:r>
              <a:rPr lang="en-US" dirty="0">
                <a:solidFill>
                  <a:srgbClr val="F67336"/>
                </a:solidFill>
              </a:rPr>
              <a:t>Collaborators &amp; MI DNR discuss their efforts to cool down a mine in the Upper Peninsula</a:t>
            </a:r>
          </a:p>
        </p:txBody>
      </p:sp>
      <p:pic>
        <p:nvPicPr>
          <p:cNvPr id="3" name="Picture 2" descr="A metal box in the snow&#10;&#10;">
            <a:extLst>
              <a:ext uri="{FF2B5EF4-FFF2-40B4-BE49-F238E27FC236}">
                <a16:creationId xmlns:a16="http://schemas.microsoft.com/office/drawing/2014/main" id="{FF6D7410-0708-9D4E-A0AD-11ADC4EA8C43}"/>
              </a:ext>
            </a:extLst>
          </p:cNvPr>
          <p:cNvPicPr>
            <a:picLocks noChangeAspect="1"/>
          </p:cNvPicPr>
          <p:nvPr/>
        </p:nvPicPr>
        <p:blipFill>
          <a:blip r:embed="rId5"/>
          <a:stretch>
            <a:fillRect/>
          </a:stretch>
        </p:blipFill>
        <p:spPr>
          <a:xfrm>
            <a:off x="5867025" y="2788025"/>
            <a:ext cx="4433289" cy="2493725"/>
          </a:xfrm>
          <a:prstGeom prst="rect">
            <a:avLst/>
          </a:prstGeom>
        </p:spPr>
      </p:pic>
      <p:sp>
        <p:nvSpPr>
          <p:cNvPr id="9" name="TextBox 8">
            <a:extLst>
              <a:ext uri="{FF2B5EF4-FFF2-40B4-BE49-F238E27FC236}">
                <a16:creationId xmlns:a16="http://schemas.microsoft.com/office/drawing/2014/main" id="{56933214-569F-9643-A6A7-1AA1F1149522}"/>
              </a:ext>
            </a:extLst>
          </p:cNvPr>
          <p:cNvSpPr txBox="1"/>
          <p:nvPr/>
        </p:nvSpPr>
        <p:spPr>
          <a:xfrm>
            <a:off x="6163982" y="5562601"/>
            <a:ext cx="3883212" cy="646331"/>
          </a:xfrm>
          <a:prstGeom prst="rect">
            <a:avLst/>
          </a:prstGeom>
          <a:noFill/>
        </p:spPr>
        <p:txBody>
          <a:bodyPr wrap="square" rtlCol="0">
            <a:spAutoFit/>
          </a:bodyPr>
          <a:lstStyle/>
          <a:p>
            <a:r>
              <a:rPr lang="en-US" dirty="0">
                <a:solidFill>
                  <a:srgbClr val="F67336"/>
                </a:solidFill>
              </a:rPr>
              <a:t>Venting warm air from a PA hibernation site (Turner 2021 Cons Bio)</a:t>
            </a:r>
          </a:p>
        </p:txBody>
      </p:sp>
    </p:spTree>
    <p:extLst>
      <p:ext uri="{BB962C8B-B14F-4D97-AF65-F5344CB8AC3E}">
        <p14:creationId xmlns:p14="http://schemas.microsoft.com/office/powerpoint/2010/main" val="682878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0781B-4BAE-33E6-1557-FBACC80CCCBE}"/>
              </a:ext>
            </a:extLst>
          </p:cNvPr>
          <p:cNvSpPr>
            <a:spLocks noGrp="1"/>
          </p:cNvSpPr>
          <p:nvPr>
            <p:ph type="title"/>
          </p:nvPr>
        </p:nvSpPr>
        <p:spPr/>
        <p:txBody>
          <a:bodyPr/>
          <a:lstStyle/>
          <a:p>
            <a:pPr algn="ctr"/>
            <a:r>
              <a:rPr lang="en-US" dirty="0"/>
              <a:t>Your goals</a:t>
            </a:r>
          </a:p>
        </p:txBody>
      </p:sp>
      <p:sp>
        <p:nvSpPr>
          <p:cNvPr id="3" name="Content Placeholder 2">
            <a:extLst>
              <a:ext uri="{FF2B5EF4-FFF2-40B4-BE49-F238E27FC236}">
                <a16:creationId xmlns:a16="http://schemas.microsoft.com/office/drawing/2014/main" id="{67259412-E35D-F61A-91CF-DCFA9846F12C}"/>
              </a:ext>
            </a:extLst>
          </p:cNvPr>
          <p:cNvSpPr>
            <a:spLocks noGrp="1"/>
          </p:cNvSpPr>
          <p:nvPr>
            <p:ph idx="1"/>
          </p:nvPr>
        </p:nvSpPr>
        <p:spPr>
          <a:xfrm>
            <a:off x="838200" y="1447800"/>
            <a:ext cx="10515600" cy="4351338"/>
          </a:xfrm>
        </p:spPr>
        <p:txBody>
          <a:bodyPr>
            <a:noAutofit/>
          </a:bodyPr>
          <a:lstStyle/>
          <a:p>
            <a:pPr lvl="1"/>
            <a:r>
              <a:rPr lang="en-US" sz="2400" dirty="0">
                <a:solidFill>
                  <a:schemeClr val="tx2"/>
                </a:solidFill>
              </a:rPr>
              <a:t>Questions:</a:t>
            </a:r>
          </a:p>
          <a:p>
            <a:pPr lvl="2"/>
            <a:r>
              <a:rPr lang="en-US" sz="2400" dirty="0">
                <a:solidFill>
                  <a:schemeClr val="tx2"/>
                </a:solidFill>
              </a:rPr>
              <a:t>What temperatures do different species of bats prefer, globally?</a:t>
            </a:r>
          </a:p>
          <a:p>
            <a:pPr lvl="2"/>
            <a:r>
              <a:rPr lang="en-US" sz="2400" dirty="0">
                <a:solidFill>
                  <a:schemeClr val="tx2"/>
                </a:solidFill>
              </a:rPr>
              <a:t>How does outside temperature influence the temperature of hibernation sites?</a:t>
            </a:r>
          </a:p>
          <a:p>
            <a:pPr lvl="2"/>
            <a:r>
              <a:rPr lang="en-US" sz="2400" dirty="0">
                <a:solidFill>
                  <a:schemeClr val="tx2"/>
                </a:solidFill>
              </a:rPr>
              <a:t>Do different species choose different temperatures or are they stratifying within the site? </a:t>
            </a:r>
          </a:p>
          <a:p>
            <a:pPr lvl="2"/>
            <a:endParaRPr lang="en-US" sz="2400" dirty="0">
              <a:solidFill>
                <a:schemeClr val="tx2"/>
              </a:solidFill>
            </a:endParaRPr>
          </a:p>
          <a:p>
            <a:r>
              <a:rPr lang="en-US" sz="2400" dirty="0">
                <a:solidFill>
                  <a:schemeClr val="tx2"/>
                </a:solidFill>
              </a:rPr>
              <a:t>Notes on the data:</a:t>
            </a:r>
          </a:p>
          <a:p>
            <a:pPr lvl="1"/>
            <a:r>
              <a:rPr lang="en-US" sz="2400" dirty="0">
                <a:solidFill>
                  <a:schemeClr val="tx2"/>
                </a:solidFill>
              </a:rPr>
              <a:t>The dataset includes individual bats measured with a laser temperature thermometer inside hibernacula during winter</a:t>
            </a:r>
          </a:p>
          <a:p>
            <a:pPr lvl="1"/>
            <a:r>
              <a:rPr lang="en-US" sz="2400" dirty="0">
                <a:solidFill>
                  <a:schemeClr val="tx2"/>
                </a:solidFill>
              </a:rPr>
              <a:t>There are two datasets – one of North American bats and one of bats internationally</a:t>
            </a:r>
          </a:p>
          <a:p>
            <a:pPr lvl="1"/>
            <a:r>
              <a:rPr lang="en-US" sz="2400" dirty="0">
                <a:solidFill>
                  <a:schemeClr val="tx2"/>
                </a:solidFill>
              </a:rPr>
              <a:t>You will need to link climate data (not provided) using the geographic locations of the sites</a:t>
            </a:r>
          </a:p>
        </p:txBody>
      </p:sp>
    </p:spTree>
    <p:extLst>
      <p:ext uri="{BB962C8B-B14F-4D97-AF65-F5344CB8AC3E}">
        <p14:creationId xmlns:p14="http://schemas.microsoft.com/office/powerpoint/2010/main" val="1379708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7116-387C-5E9F-5E29-55F95C0FA05F}"/>
              </a:ext>
            </a:extLst>
          </p:cNvPr>
          <p:cNvSpPr>
            <a:spLocks noGrp="1"/>
          </p:cNvSpPr>
          <p:nvPr>
            <p:ph type="title"/>
          </p:nvPr>
        </p:nvSpPr>
        <p:spPr/>
        <p:txBody>
          <a:bodyPr/>
          <a:lstStyle/>
          <a:p>
            <a:pPr algn="ctr"/>
            <a:r>
              <a:rPr lang="en-US" dirty="0"/>
              <a:t>Cliff swallows</a:t>
            </a:r>
          </a:p>
        </p:txBody>
      </p:sp>
      <p:sp>
        <p:nvSpPr>
          <p:cNvPr id="3" name="Content Placeholder 2">
            <a:extLst>
              <a:ext uri="{FF2B5EF4-FFF2-40B4-BE49-F238E27FC236}">
                <a16:creationId xmlns:a16="http://schemas.microsoft.com/office/drawing/2014/main" id="{6F730E1A-A80A-B66F-ECB2-5110E9C806C0}"/>
              </a:ext>
            </a:extLst>
          </p:cNvPr>
          <p:cNvSpPr>
            <a:spLocks noGrp="1"/>
          </p:cNvSpPr>
          <p:nvPr>
            <p:ph idx="1"/>
          </p:nvPr>
        </p:nvSpPr>
        <p:spPr>
          <a:xfrm>
            <a:off x="838200" y="1825625"/>
            <a:ext cx="6324600" cy="4351338"/>
          </a:xfrm>
        </p:spPr>
        <p:txBody>
          <a:bodyPr>
            <a:normAutofit lnSpcReduction="10000"/>
          </a:bodyPr>
          <a:lstStyle/>
          <a:p>
            <a:r>
              <a:rPr lang="en-US" dirty="0"/>
              <a:t>Colonial birds </a:t>
            </a:r>
            <a:r>
              <a:rPr lang="en-US" i="1" dirty="0"/>
              <a:t>(</a:t>
            </a:r>
            <a:r>
              <a:rPr lang="en-US" i="1" dirty="0" err="1"/>
              <a:t>Petrochelidon</a:t>
            </a:r>
            <a:r>
              <a:rPr lang="en-US" i="1" dirty="0"/>
              <a:t> </a:t>
            </a:r>
            <a:r>
              <a:rPr lang="en-US" i="1" dirty="0" err="1"/>
              <a:t>pyrrho</a:t>
            </a:r>
            <a:r>
              <a:rPr lang="en-US" i="1" dirty="0"/>
              <a:t>)</a:t>
            </a:r>
            <a:r>
              <a:rPr lang="en-US" dirty="0"/>
              <a:t> that nest in groups</a:t>
            </a:r>
          </a:p>
          <a:p>
            <a:endParaRPr lang="en-US" dirty="0"/>
          </a:p>
          <a:p>
            <a:r>
              <a:rPr lang="en-US" dirty="0"/>
              <a:t>Charles Brown (last author on paper Reeb et al. Bio Letters) has been collecting data from Nebraska for 43 years</a:t>
            </a:r>
          </a:p>
          <a:p>
            <a:pPr lvl="1"/>
            <a:r>
              <a:rPr lang="en-US" dirty="0"/>
              <a:t>Encourage you to watch this: </a:t>
            </a:r>
            <a:r>
              <a:rPr lang="en-US" dirty="0">
                <a:hlinkClick r:id="rId2"/>
              </a:rPr>
              <a:t>https://www.youtube.com/watch?v=VnnPOaf1Dpc</a:t>
            </a:r>
            <a:endParaRPr lang="en-US" dirty="0"/>
          </a:p>
          <a:p>
            <a:pPr lvl="1"/>
            <a:endParaRPr lang="en-US" dirty="0"/>
          </a:p>
          <a:p>
            <a:pPr lvl="1"/>
            <a:endParaRPr lang="en-US" dirty="0"/>
          </a:p>
          <a:p>
            <a:endParaRPr lang="en-US" dirty="0"/>
          </a:p>
          <a:p>
            <a:r>
              <a:rPr lang="en-US" dirty="0"/>
              <a:t>Eat flying insects</a:t>
            </a:r>
          </a:p>
          <a:p>
            <a:endParaRPr lang="en-US" dirty="0"/>
          </a:p>
          <a:p>
            <a:r>
              <a:rPr lang="en-US" dirty="0"/>
              <a:t>Build nests out of mud beneath cliff ledges, bridges, etc. </a:t>
            </a:r>
          </a:p>
          <a:p>
            <a:endParaRPr lang="en-US" dirty="0"/>
          </a:p>
        </p:txBody>
      </p:sp>
      <p:pic>
        <p:nvPicPr>
          <p:cNvPr id="2050" name="Picture 2" descr="Cliff swallow">
            <a:extLst>
              <a:ext uri="{FF2B5EF4-FFF2-40B4-BE49-F238E27FC236}">
                <a16:creationId xmlns:a16="http://schemas.microsoft.com/office/drawing/2014/main" id="{7008423B-1EEE-724D-0B28-F619D51FF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752600"/>
            <a:ext cx="4585264"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851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7138-B1B6-9339-6A4D-F7DA744B843F}"/>
              </a:ext>
            </a:extLst>
          </p:cNvPr>
          <p:cNvSpPr>
            <a:spLocks noGrp="1"/>
          </p:cNvSpPr>
          <p:nvPr>
            <p:ph type="title"/>
          </p:nvPr>
        </p:nvSpPr>
        <p:spPr/>
        <p:txBody>
          <a:bodyPr/>
          <a:lstStyle/>
          <a:p>
            <a:pPr algn="ctr"/>
            <a:r>
              <a:rPr lang="en-US" dirty="0"/>
              <a:t>Coloration</a:t>
            </a:r>
          </a:p>
        </p:txBody>
      </p:sp>
      <p:sp>
        <p:nvSpPr>
          <p:cNvPr id="3" name="Content Placeholder 2">
            <a:extLst>
              <a:ext uri="{FF2B5EF4-FFF2-40B4-BE49-F238E27FC236}">
                <a16:creationId xmlns:a16="http://schemas.microsoft.com/office/drawing/2014/main" id="{A548989E-1A22-B4B9-C375-A498264C9257}"/>
              </a:ext>
            </a:extLst>
          </p:cNvPr>
          <p:cNvSpPr>
            <a:spLocks noGrp="1"/>
          </p:cNvSpPr>
          <p:nvPr>
            <p:ph idx="1"/>
          </p:nvPr>
        </p:nvSpPr>
        <p:spPr/>
        <p:txBody>
          <a:bodyPr/>
          <a:lstStyle/>
          <a:p>
            <a:r>
              <a:rPr lang="en-US" dirty="0"/>
              <a:t>They have a white patch on their heads (more on this later)</a:t>
            </a:r>
          </a:p>
        </p:txBody>
      </p:sp>
      <p:pic>
        <p:nvPicPr>
          <p:cNvPr id="3074" name="Picture 2" descr="Cliff Swallows nesting">
            <a:extLst>
              <a:ext uri="{FF2B5EF4-FFF2-40B4-BE49-F238E27FC236}">
                <a16:creationId xmlns:a16="http://schemas.microsoft.com/office/drawing/2014/main" id="{9790B9F8-07EC-C4B3-2EEE-57C891555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027910"/>
            <a:ext cx="41021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503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1703-F559-D884-EDB3-6A5F70C7226D}"/>
              </a:ext>
            </a:extLst>
          </p:cNvPr>
          <p:cNvSpPr>
            <a:spLocks noGrp="1"/>
          </p:cNvSpPr>
          <p:nvPr>
            <p:ph type="title"/>
          </p:nvPr>
        </p:nvSpPr>
        <p:spPr/>
        <p:txBody>
          <a:bodyPr/>
          <a:lstStyle/>
          <a:p>
            <a:pPr algn="ctr"/>
            <a:r>
              <a:rPr lang="en-US" dirty="0"/>
              <a:t>Climate vulnerability</a:t>
            </a:r>
          </a:p>
        </p:txBody>
      </p:sp>
      <p:sp>
        <p:nvSpPr>
          <p:cNvPr id="3" name="Content Placeholder 2">
            <a:extLst>
              <a:ext uri="{FF2B5EF4-FFF2-40B4-BE49-F238E27FC236}">
                <a16:creationId xmlns:a16="http://schemas.microsoft.com/office/drawing/2014/main" id="{8E9E74D4-E7E8-F0E0-E6F6-673D200DA529}"/>
              </a:ext>
            </a:extLst>
          </p:cNvPr>
          <p:cNvSpPr>
            <a:spLocks noGrp="1"/>
          </p:cNvSpPr>
          <p:nvPr>
            <p:ph idx="1"/>
          </p:nvPr>
        </p:nvSpPr>
        <p:spPr/>
        <p:txBody>
          <a:bodyPr/>
          <a:lstStyle/>
          <a:p>
            <a:r>
              <a:rPr lang="en-US" dirty="0">
                <a:hlinkClick r:id="rId2"/>
              </a:rPr>
              <a:t>https://hprcc.unl.edu/</a:t>
            </a:r>
            <a:endParaRPr lang="en-US" dirty="0"/>
          </a:p>
          <a:p>
            <a:endParaRPr lang="en-US" dirty="0"/>
          </a:p>
          <a:p>
            <a:r>
              <a:rPr lang="en-US" dirty="0"/>
              <a:t>Swallows eat insects and thus changes in climate will affect food availability</a:t>
            </a:r>
          </a:p>
          <a:p>
            <a:endParaRPr lang="en-US" dirty="0"/>
          </a:p>
          <a:p>
            <a:r>
              <a:rPr lang="en-US" dirty="0"/>
              <a:t>Precipitation is known to affect insects, and has resulted in swallow declines</a:t>
            </a:r>
          </a:p>
        </p:txBody>
      </p:sp>
    </p:spTree>
    <p:extLst>
      <p:ext uri="{BB962C8B-B14F-4D97-AF65-F5344CB8AC3E}">
        <p14:creationId xmlns:p14="http://schemas.microsoft.com/office/powerpoint/2010/main" val="1940857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A57A-ACC2-86B9-B14B-34629923F3EA}"/>
              </a:ext>
            </a:extLst>
          </p:cNvPr>
          <p:cNvSpPr>
            <a:spLocks noGrp="1"/>
          </p:cNvSpPr>
          <p:nvPr>
            <p:ph type="title"/>
          </p:nvPr>
        </p:nvSpPr>
        <p:spPr/>
        <p:txBody>
          <a:bodyPr/>
          <a:lstStyle/>
          <a:p>
            <a:pPr algn="ctr"/>
            <a:r>
              <a:rPr lang="en-US" dirty="0"/>
              <a:t>Cliff Swallow Project</a:t>
            </a:r>
          </a:p>
        </p:txBody>
      </p:sp>
      <p:sp>
        <p:nvSpPr>
          <p:cNvPr id="3" name="Content Placeholder 2">
            <a:extLst>
              <a:ext uri="{FF2B5EF4-FFF2-40B4-BE49-F238E27FC236}">
                <a16:creationId xmlns:a16="http://schemas.microsoft.com/office/drawing/2014/main" id="{15FE2123-DB63-1424-C7BD-28DF04095437}"/>
              </a:ext>
            </a:extLst>
          </p:cNvPr>
          <p:cNvSpPr>
            <a:spLocks noGrp="1"/>
          </p:cNvSpPr>
          <p:nvPr>
            <p:ph idx="1"/>
          </p:nvPr>
        </p:nvSpPr>
        <p:spPr/>
        <p:txBody>
          <a:bodyPr/>
          <a:lstStyle/>
          <a:p>
            <a:r>
              <a:rPr lang="en-US" dirty="0">
                <a:hlinkClick r:id="rId2"/>
              </a:rPr>
              <a:t>https://www.cliffswallow.org/</a:t>
            </a:r>
            <a:endParaRPr lang="en-US" dirty="0"/>
          </a:p>
          <a:p>
            <a:endParaRPr lang="en-US" dirty="0"/>
          </a:p>
          <a:p>
            <a:r>
              <a:rPr lang="en-US" dirty="0"/>
              <a:t>Began in Western Nebraska (Cedar Point Biological Station) in 1982 and s home to 300 cliff swallow colonies of varying sizes</a:t>
            </a:r>
          </a:p>
        </p:txBody>
      </p:sp>
    </p:spTree>
    <p:extLst>
      <p:ext uri="{BB962C8B-B14F-4D97-AF65-F5344CB8AC3E}">
        <p14:creationId xmlns:p14="http://schemas.microsoft.com/office/powerpoint/2010/main" val="423226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13EF-D0B0-FC28-B4E8-5890202C5952}"/>
              </a:ext>
            </a:extLst>
          </p:cNvPr>
          <p:cNvSpPr>
            <a:spLocks noGrp="1"/>
          </p:cNvSpPr>
          <p:nvPr>
            <p:ph type="title"/>
          </p:nvPr>
        </p:nvSpPr>
        <p:spPr/>
        <p:txBody>
          <a:bodyPr/>
          <a:lstStyle/>
          <a:p>
            <a:pPr algn="ctr"/>
            <a:r>
              <a:rPr lang="en-US" dirty="0"/>
              <a:t>Dataset 1: Bats and temperature</a:t>
            </a:r>
          </a:p>
        </p:txBody>
      </p:sp>
      <p:sp>
        <p:nvSpPr>
          <p:cNvPr id="3" name="Content Placeholder 2">
            <a:extLst>
              <a:ext uri="{FF2B5EF4-FFF2-40B4-BE49-F238E27FC236}">
                <a16:creationId xmlns:a16="http://schemas.microsoft.com/office/drawing/2014/main" id="{CA922F9F-F3D4-ACE6-1E94-3F1A7F495DEB}"/>
              </a:ext>
            </a:extLst>
          </p:cNvPr>
          <p:cNvSpPr>
            <a:spLocks noGrp="1"/>
          </p:cNvSpPr>
          <p:nvPr>
            <p:ph idx="1"/>
          </p:nvPr>
        </p:nvSpPr>
        <p:spPr/>
        <p:txBody>
          <a:bodyPr/>
          <a:lstStyle/>
          <a:p>
            <a:r>
              <a:rPr lang="en-US" dirty="0"/>
              <a:t>There are over 1400 species of bat worldwide, and they are the only mammal capable of flight</a:t>
            </a:r>
          </a:p>
          <a:p>
            <a:endParaRPr lang="en-US" dirty="0"/>
          </a:p>
          <a:p>
            <a:r>
              <a:rPr lang="en-US" dirty="0"/>
              <a:t>Bats diets vary immensely – they can eat fruit, nectar, insects, and even blood!</a:t>
            </a:r>
          </a:p>
          <a:p>
            <a:endParaRPr lang="en-US" dirty="0"/>
          </a:p>
          <a:p>
            <a:r>
              <a:rPr lang="en-US" dirty="0"/>
              <a:t>Bats that live in temperate areas (e.g. areas with 4 seasons) get through the winter by hibernating</a:t>
            </a:r>
          </a:p>
          <a:p>
            <a:endParaRPr lang="en-US" dirty="0"/>
          </a:p>
          <a:p>
            <a:r>
              <a:rPr lang="en-US" dirty="0"/>
              <a:t>This dataset focuses on temperatures of hibernating bats</a:t>
            </a:r>
          </a:p>
        </p:txBody>
      </p:sp>
    </p:spTree>
    <p:extLst>
      <p:ext uri="{BB962C8B-B14F-4D97-AF65-F5344CB8AC3E}">
        <p14:creationId xmlns:p14="http://schemas.microsoft.com/office/powerpoint/2010/main" val="2815213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6877-B07A-BD62-3F09-531C31FADB16}"/>
              </a:ext>
            </a:extLst>
          </p:cNvPr>
          <p:cNvSpPr>
            <a:spLocks noGrp="1"/>
          </p:cNvSpPr>
          <p:nvPr>
            <p:ph type="title"/>
          </p:nvPr>
        </p:nvSpPr>
        <p:spPr/>
        <p:txBody>
          <a:bodyPr/>
          <a:lstStyle/>
          <a:p>
            <a:pPr algn="ctr"/>
            <a:r>
              <a:rPr lang="en-US" dirty="0"/>
              <a:t>Reeb at al. Bio Letters</a:t>
            </a:r>
          </a:p>
        </p:txBody>
      </p:sp>
      <p:sp>
        <p:nvSpPr>
          <p:cNvPr id="3" name="Content Placeholder 2">
            <a:extLst>
              <a:ext uri="{FF2B5EF4-FFF2-40B4-BE49-F238E27FC236}">
                <a16:creationId xmlns:a16="http://schemas.microsoft.com/office/drawing/2014/main" id="{57F60573-CD34-E7FC-ECB3-0B7C1D741DFF}"/>
              </a:ext>
            </a:extLst>
          </p:cNvPr>
          <p:cNvSpPr>
            <a:spLocks noGrp="1"/>
          </p:cNvSpPr>
          <p:nvPr>
            <p:ph idx="1"/>
          </p:nvPr>
        </p:nvSpPr>
        <p:spPr/>
        <p:txBody>
          <a:bodyPr>
            <a:normAutofit/>
          </a:bodyPr>
          <a:lstStyle/>
          <a:p>
            <a:r>
              <a:rPr lang="en-US" sz="2400" dirty="0"/>
              <a:t>Q: Does the white forehead patch on swallows indicate nest occupancy? </a:t>
            </a:r>
          </a:p>
          <a:p>
            <a:endParaRPr lang="en-US" sz="2400" dirty="0"/>
          </a:p>
          <a:p>
            <a:r>
              <a:rPr lang="en-US" sz="2400" dirty="0"/>
              <a:t>H: more prominent patches (brighter, larger) should enhance signal functions and be associated with birds that nest</a:t>
            </a:r>
          </a:p>
          <a:p>
            <a:pPr lvl="1"/>
            <a:r>
              <a:rPr lang="en-US" sz="2400" dirty="0"/>
              <a:t>(</a:t>
            </a:r>
            <a:r>
              <a:rPr lang="en-US" sz="2400" dirty="0" err="1"/>
              <a:t>i</a:t>
            </a:r>
            <a:r>
              <a:rPr lang="en-US" sz="2400" dirty="0"/>
              <a:t>) in larger colonies that have </a:t>
            </a:r>
            <a:r>
              <a:rPr lang="en-US" sz="2400" dirty="0" err="1"/>
              <a:t>greaters</a:t>
            </a:r>
            <a:r>
              <a:rPr lang="en-US" sz="2400" dirty="0"/>
              <a:t> numbers of intruding neighbors</a:t>
            </a:r>
          </a:p>
          <a:p>
            <a:pPr lvl="1"/>
            <a:r>
              <a:rPr lang="en-US" sz="2400" dirty="0"/>
              <a:t> OR </a:t>
            </a:r>
          </a:p>
          <a:p>
            <a:pPr lvl="1"/>
            <a:r>
              <a:rPr lang="en-US" sz="2400" dirty="0"/>
              <a:t>(ii) spend more time in the nest</a:t>
            </a:r>
          </a:p>
        </p:txBody>
      </p:sp>
    </p:spTree>
    <p:extLst>
      <p:ext uri="{BB962C8B-B14F-4D97-AF65-F5344CB8AC3E}">
        <p14:creationId xmlns:p14="http://schemas.microsoft.com/office/powerpoint/2010/main" val="3684151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AB3F-075D-26EB-F904-F05F1A98CEE8}"/>
              </a:ext>
            </a:extLst>
          </p:cNvPr>
          <p:cNvSpPr>
            <a:spLocks noGrp="1"/>
          </p:cNvSpPr>
          <p:nvPr>
            <p:ph type="title"/>
          </p:nvPr>
        </p:nvSpPr>
        <p:spPr/>
        <p:txBody>
          <a:bodyPr/>
          <a:lstStyle/>
          <a:p>
            <a:pPr algn="ctr"/>
            <a:r>
              <a:rPr lang="en-US" dirty="0"/>
              <a:t>Methods</a:t>
            </a:r>
          </a:p>
        </p:txBody>
      </p:sp>
      <p:sp>
        <p:nvSpPr>
          <p:cNvPr id="3" name="Content Placeholder 2">
            <a:extLst>
              <a:ext uri="{FF2B5EF4-FFF2-40B4-BE49-F238E27FC236}">
                <a16:creationId xmlns:a16="http://schemas.microsoft.com/office/drawing/2014/main" id="{BD3A63B4-6E9C-C6E5-D2F3-C8226FE5A1B1}"/>
              </a:ext>
            </a:extLst>
          </p:cNvPr>
          <p:cNvSpPr>
            <a:spLocks noGrp="1"/>
          </p:cNvSpPr>
          <p:nvPr>
            <p:ph idx="1"/>
          </p:nvPr>
        </p:nvSpPr>
        <p:spPr/>
        <p:txBody>
          <a:bodyPr/>
          <a:lstStyle/>
          <a:p>
            <a:r>
              <a:rPr lang="en-US" dirty="0"/>
              <a:t>Studied preserved skins of cliff swallows (e.g. dead birds) from SW Nebraska</a:t>
            </a:r>
          </a:p>
          <a:p>
            <a:endParaRPr lang="en-US" dirty="0"/>
          </a:p>
          <a:p>
            <a:r>
              <a:rPr lang="en-US" dirty="0"/>
              <a:t>Colony size was determined as the max number of active nests in a given breeding seasons</a:t>
            </a:r>
          </a:p>
          <a:p>
            <a:endParaRPr lang="en-US" dirty="0"/>
          </a:p>
          <a:p>
            <a:r>
              <a:rPr lang="en-US" dirty="0"/>
              <a:t>Measured white forehead patches of the birds (a bunch of the data is verifying techniques for measuring these)</a:t>
            </a:r>
          </a:p>
          <a:p>
            <a:endParaRPr lang="en-US" dirty="0"/>
          </a:p>
          <a:p>
            <a:r>
              <a:rPr lang="en-US" dirty="0"/>
              <a:t>Also did an experiment where they colored in bird forehead patches with black markers</a:t>
            </a:r>
          </a:p>
        </p:txBody>
      </p:sp>
    </p:spTree>
    <p:extLst>
      <p:ext uri="{BB962C8B-B14F-4D97-AF65-F5344CB8AC3E}">
        <p14:creationId xmlns:p14="http://schemas.microsoft.com/office/powerpoint/2010/main" val="2463938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71EE-08F9-DDDD-F6F6-43D81F159361}"/>
              </a:ext>
            </a:extLst>
          </p:cNvPr>
          <p:cNvSpPr>
            <a:spLocks noGrp="1"/>
          </p:cNvSpPr>
          <p:nvPr>
            <p:ph type="title"/>
          </p:nvPr>
        </p:nvSpPr>
        <p:spPr/>
        <p:txBody>
          <a:bodyPr/>
          <a:lstStyle/>
          <a:p>
            <a:pPr algn="ctr"/>
            <a:r>
              <a:rPr lang="en-US" dirty="0"/>
              <a:t>Sex-based differences in size of white patch</a:t>
            </a:r>
          </a:p>
        </p:txBody>
      </p:sp>
      <p:sp>
        <p:nvSpPr>
          <p:cNvPr id="3" name="Content Placeholder 2">
            <a:extLst>
              <a:ext uri="{FF2B5EF4-FFF2-40B4-BE49-F238E27FC236}">
                <a16:creationId xmlns:a16="http://schemas.microsoft.com/office/drawing/2014/main" id="{4755CD5D-7341-7104-0D51-AE8B75BE7EF3}"/>
              </a:ext>
            </a:extLst>
          </p:cNvPr>
          <p:cNvSpPr>
            <a:spLocks noGrp="1"/>
          </p:cNvSpPr>
          <p:nvPr>
            <p:ph idx="1"/>
          </p:nvPr>
        </p:nvSpPr>
        <p:spPr/>
        <p:txBody>
          <a:bodyPr/>
          <a:lstStyle/>
          <a:p>
            <a:endParaRPr lang="en-US"/>
          </a:p>
        </p:txBody>
      </p:sp>
      <p:pic>
        <p:nvPicPr>
          <p:cNvPr id="4" name="Picture 3" descr="A graph of a diagram&#10;&#10;">
            <a:extLst>
              <a:ext uri="{FF2B5EF4-FFF2-40B4-BE49-F238E27FC236}">
                <a16:creationId xmlns:a16="http://schemas.microsoft.com/office/drawing/2014/main" id="{7ACCFFB8-ECB9-D578-3B1E-932C95E14D62}"/>
              </a:ext>
            </a:extLst>
          </p:cNvPr>
          <p:cNvPicPr>
            <a:picLocks noChangeAspect="1"/>
          </p:cNvPicPr>
          <p:nvPr/>
        </p:nvPicPr>
        <p:blipFill>
          <a:blip r:embed="rId2"/>
          <a:stretch>
            <a:fillRect/>
          </a:stretch>
        </p:blipFill>
        <p:spPr>
          <a:xfrm>
            <a:off x="3448050" y="1524000"/>
            <a:ext cx="4374874" cy="4826000"/>
          </a:xfrm>
          <a:prstGeom prst="rect">
            <a:avLst/>
          </a:prstGeom>
        </p:spPr>
      </p:pic>
    </p:spTree>
    <p:extLst>
      <p:ext uri="{BB962C8B-B14F-4D97-AF65-F5344CB8AC3E}">
        <p14:creationId xmlns:p14="http://schemas.microsoft.com/office/powerpoint/2010/main" val="777843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2598-E491-26C9-E366-0E3E3B082FB7}"/>
              </a:ext>
            </a:extLst>
          </p:cNvPr>
          <p:cNvSpPr>
            <a:spLocks noGrp="1"/>
          </p:cNvSpPr>
          <p:nvPr>
            <p:ph type="title"/>
          </p:nvPr>
        </p:nvSpPr>
        <p:spPr/>
        <p:txBody>
          <a:bodyPr/>
          <a:lstStyle/>
          <a:p>
            <a:pPr algn="ctr"/>
            <a:r>
              <a:rPr lang="en-US" dirty="0"/>
              <a:t>Increases in colony size are correlated with area of the patch</a:t>
            </a:r>
          </a:p>
        </p:txBody>
      </p:sp>
      <p:sp>
        <p:nvSpPr>
          <p:cNvPr id="3" name="Content Placeholder 2">
            <a:extLst>
              <a:ext uri="{FF2B5EF4-FFF2-40B4-BE49-F238E27FC236}">
                <a16:creationId xmlns:a16="http://schemas.microsoft.com/office/drawing/2014/main" id="{B6B5A731-4D45-83D5-B34A-1E23BAC72461}"/>
              </a:ext>
            </a:extLst>
          </p:cNvPr>
          <p:cNvSpPr>
            <a:spLocks noGrp="1"/>
          </p:cNvSpPr>
          <p:nvPr>
            <p:ph idx="1"/>
          </p:nvPr>
        </p:nvSpPr>
        <p:spPr/>
        <p:txBody>
          <a:bodyPr/>
          <a:lstStyle/>
          <a:p>
            <a:endParaRPr lang="en-US"/>
          </a:p>
        </p:txBody>
      </p:sp>
      <p:pic>
        <p:nvPicPr>
          <p:cNvPr id="4" name="Picture 3" descr="A graph with a line and a line&#10;&#10;">
            <a:extLst>
              <a:ext uri="{FF2B5EF4-FFF2-40B4-BE49-F238E27FC236}">
                <a16:creationId xmlns:a16="http://schemas.microsoft.com/office/drawing/2014/main" id="{50DF8971-3989-FF68-5288-6903CE9A542C}"/>
              </a:ext>
            </a:extLst>
          </p:cNvPr>
          <p:cNvPicPr>
            <a:picLocks noChangeAspect="1"/>
          </p:cNvPicPr>
          <p:nvPr/>
        </p:nvPicPr>
        <p:blipFill>
          <a:blip r:embed="rId2"/>
          <a:stretch>
            <a:fillRect/>
          </a:stretch>
        </p:blipFill>
        <p:spPr>
          <a:xfrm>
            <a:off x="3321050" y="1721172"/>
            <a:ext cx="5549900" cy="5016500"/>
          </a:xfrm>
          <a:prstGeom prst="rect">
            <a:avLst/>
          </a:prstGeom>
        </p:spPr>
      </p:pic>
    </p:spTree>
    <p:extLst>
      <p:ext uri="{BB962C8B-B14F-4D97-AF65-F5344CB8AC3E}">
        <p14:creationId xmlns:p14="http://schemas.microsoft.com/office/powerpoint/2010/main" val="2392842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8683-6051-94F1-9319-180CE2F11311}"/>
              </a:ext>
            </a:extLst>
          </p:cNvPr>
          <p:cNvSpPr>
            <a:spLocks noGrp="1"/>
          </p:cNvSpPr>
          <p:nvPr>
            <p:ph type="title"/>
          </p:nvPr>
        </p:nvSpPr>
        <p:spPr/>
        <p:txBody>
          <a:bodyPr/>
          <a:lstStyle/>
          <a:p>
            <a:pPr algn="ctr"/>
            <a:r>
              <a:rPr lang="en-US" dirty="0"/>
              <a:t>Patch size and brightness vary a lot by year</a:t>
            </a:r>
          </a:p>
        </p:txBody>
      </p:sp>
      <p:sp>
        <p:nvSpPr>
          <p:cNvPr id="3" name="Content Placeholder 2">
            <a:extLst>
              <a:ext uri="{FF2B5EF4-FFF2-40B4-BE49-F238E27FC236}">
                <a16:creationId xmlns:a16="http://schemas.microsoft.com/office/drawing/2014/main" id="{FE1B7099-4371-2F74-79E2-BB0C08310115}"/>
              </a:ext>
            </a:extLst>
          </p:cNvPr>
          <p:cNvSpPr>
            <a:spLocks noGrp="1"/>
          </p:cNvSpPr>
          <p:nvPr>
            <p:ph idx="1"/>
          </p:nvPr>
        </p:nvSpPr>
        <p:spPr/>
        <p:txBody>
          <a:bodyPr/>
          <a:lstStyle/>
          <a:p>
            <a:endParaRPr lang="en-US"/>
          </a:p>
        </p:txBody>
      </p:sp>
      <p:pic>
        <p:nvPicPr>
          <p:cNvPr id="4" name="Picture 3" descr="A graph of blue dots and red lines&#10;&#10;">
            <a:extLst>
              <a:ext uri="{FF2B5EF4-FFF2-40B4-BE49-F238E27FC236}">
                <a16:creationId xmlns:a16="http://schemas.microsoft.com/office/drawing/2014/main" id="{81EDD7AB-33DF-A185-8B6D-11A1F8510D1B}"/>
              </a:ext>
            </a:extLst>
          </p:cNvPr>
          <p:cNvPicPr>
            <a:picLocks noChangeAspect="1"/>
          </p:cNvPicPr>
          <p:nvPr/>
        </p:nvPicPr>
        <p:blipFill>
          <a:blip r:embed="rId2"/>
          <a:stretch>
            <a:fillRect/>
          </a:stretch>
        </p:blipFill>
        <p:spPr>
          <a:xfrm>
            <a:off x="2819400" y="1359694"/>
            <a:ext cx="6159500" cy="5283200"/>
          </a:xfrm>
          <a:prstGeom prst="rect">
            <a:avLst/>
          </a:prstGeom>
        </p:spPr>
      </p:pic>
    </p:spTree>
    <p:extLst>
      <p:ext uri="{BB962C8B-B14F-4D97-AF65-F5344CB8AC3E}">
        <p14:creationId xmlns:p14="http://schemas.microsoft.com/office/powerpoint/2010/main" val="860131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B9B8-AF5A-BDC3-06EC-8AD91B3475AC}"/>
              </a:ext>
            </a:extLst>
          </p:cNvPr>
          <p:cNvSpPr>
            <a:spLocks noGrp="1"/>
          </p:cNvSpPr>
          <p:nvPr>
            <p:ph type="title"/>
          </p:nvPr>
        </p:nvSpPr>
        <p:spPr/>
        <p:txBody>
          <a:bodyPr/>
          <a:lstStyle/>
          <a:p>
            <a:pPr algn="ctr"/>
            <a:r>
              <a:rPr lang="en-US" dirty="0"/>
              <a:t>Your goals</a:t>
            </a:r>
          </a:p>
        </p:txBody>
      </p:sp>
      <p:sp>
        <p:nvSpPr>
          <p:cNvPr id="3" name="Content Placeholder 2">
            <a:extLst>
              <a:ext uri="{FF2B5EF4-FFF2-40B4-BE49-F238E27FC236}">
                <a16:creationId xmlns:a16="http://schemas.microsoft.com/office/drawing/2014/main" id="{90599C92-181E-697B-AE15-BB45466033F8}"/>
              </a:ext>
            </a:extLst>
          </p:cNvPr>
          <p:cNvSpPr>
            <a:spLocks noGrp="1"/>
          </p:cNvSpPr>
          <p:nvPr>
            <p:ph idx="1"/>
          </p:nvPr>
        </p:nvSpPr>
        <p:spPr/>
        <p:txBody>
          <a:bodyPr>
            <a:normAutofit fontScale="92500" lnSpcReduction="10000"/>
          </a:bodyPr>
          <a:lstStyle/>
          <a:p>
            <a:r>
              <a:rPr lang="en-US" dirty="0"/>
              <a:t>Potential questions:</a:t>
            </a:r>
          </a:p>
          <a:p>
            <a:pPr lvl="1"/>
            <a:r>
              <a:rPr lang="en-US" sz="2400" dirty="0"/>
              <a:t>What is the relationship between patch size and climate?</a:t>
            </a:r>
          </a:p>
          <a:p>
            <a:pPr lvl="1"/>
            <a:r>
              <a:rPr lang="en-US" sz="2400" dirty="0"/>
              <a:t>How has climate influenced the size of cliff swallow colonies?</a:t>
            </a:r>
          </a:p>
          <a:p>
            <a:pPr lvl="1"/>
            <a:r>
              <a:rPr lang="en-US" sz="2400" dirty="0"/>
              <a:t>Other questions of interest!  </a:t>
            </a:r>
          </a:p>
          <a:p>
            <a:pPr lvl="1"/>
            <a:endParaRPr lang="en-US" dirty="0"/>
          </a:p>
          <a:p>
            <a:r>
              <a:rPr lang="en-US" sz="2400" dirty="0">
                <a:solidFill>
                  <a:schemeClr val="tx2"/>
                </a:solidFill>
              </a:rPr>
              <a:t>Notes on the data:</a:t>
            </a:r>
          </a:p>
          <a:p>
            <a:pPr lvl="1"/>
            <a:r>
              <a:rPr lang="en-US" sz="2400" dirty="0">
                <a:solidFill>
                  <a:schemeClr val="tx2"/>
                </a:solidFill>
              </a:rPr>
              <a:t>The dataset includes individual swallows and their patch measurements along with colony sizes in different years</a:t>
            </a:r>
          </a:p>
          <a:p>
            <a:pPr lvl="1"/>
            <a:r>
              <a:rPr lang="en-US" sz="2400" dirty="0">
                <a:solidFill>
                  <a:schemeClr val="tx2"/>
                </a:solidFill>
              </a:rPr>
              <a:t>There are a number of other datasets associated with the paper – you can examine the README to figure out what you need, but the primary dataset is 5NovPatchData.csv</a:t>
            </a:r>
          </a:p>
          <a:p>
            <a:pPr lvl="1"/>
            <a:endParaRPr lang="en-US" sz="2400" dirty="0">
              <a:solidFill>
                <a:schemeClr val="tx2"/>
              </a:solidFill>
            </a:endParaRPr>
          </a:p>
          <a:p>
            <a:pPr lvl="1"/>
            <a:r>
              <a:rPr lang="en-US" sz="2400" dirty="0">
                <a:solidFill>
                  <a:schemeClr val="tx2"/>
                </a:solidFill>
              </a:rPr>
              <a:t>Feel free to explore other data from the project</a:t>
            </a:r>
          </a:p>
          <a:p>
            <a:pPr lvl="1"/>
            <a:r>
              <a:rPr lang="en-US" sz="2400" dirty="0">
                <a:solidFill>
                  <a:schemeClr val="tx2"/>
                </a:solidFill>
              </a:rPr>
              <a:t>You will need to add in climate data from Western Nebraska </a:t>
            </a:r>
          </a:p>
          <a:p>
            <a:pPr marL="685783" lvl="2" indent="0">
              <a:buNone/>
            </a:pPr>
            <a:endParaRPr lang="en-US" dirty="0"/>
          </a:p>
        </p:txBody>
      </p:sp>
    </p:spTree>
    <p:extLst>
      <p:ext uri="{BB962C8B-B14F-4D97-AF65-F5344CB8AC3E}">
        <p14:creationId xmlns:p14="http://schemas.microsoft.com/office/powerpoint/2010/main" val="1639071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0634-4CB7-420A-ADF2-B19CE11FBB74}"/>
              </a:ext>
            </a:extLst>
          </p:cNvPr>
          <p:cNvSpPr>
            <a:spLocks noGrp="1"/>
          </p:cNvSpPr>
          <p:nvPr>
            <p:ph type="title"/>
          </p:nvPr>
        </p:nvSpPr>
        <p:spPr/>
        <p:txBody>
          <a:bodyPr/>
          <a:lstStyle/>
          <a:p>
            <a:r>
              <a:rPr lang="en-US" dirty="0"/>
              <a:t>Cliff Swallow Project Resources</a:t>
            </a:r>
          </a:p>
        </p:txBody>
      </p:sp>
      <p:sp>
        <p:nvSpPr>
          <p:cNvPr id="3" name="Content Placeholder 2">
            <a:extLst>
              <a:ext uri="{FF2B5EF4-FFF2-40B4-BE49-F238E27FC236}">
                <a16:creationId xmlns:a16="http://schemas.microsoft.com/office/drawing/2014/main" id="{7E3B6193-AE34-E229-AC00-88A70C0781BD}"/>
              </a:ext>
            </a:extLst>
          </p:cNvPr>
          <p:cNvSpPr>
            <a:spLocks noGrp="1"/>
          </p:cNvSpPr>
          <p:nvPr>
            <p:ph idx="1"/>
          </p:nvPr>
        </p:nvSpPr>
        <p:spPr/>
        <p:txBody>
          <a:bodyPr/>
          <a:lstStyle/>
          <a:p>
            <a:r>
              <a:rPr lang="en-US" dirty="0"/>
              <a:t>Watch this video from the principal investigator:</a:t>
            </a:r>
          </a:p>
          <a:p>
            <a:r>
              <a:rPr lang="en-US" dirty="0">
                <a:hlinkClick r:id="rId2"/>
              </a:rPr>
              <a:t>https://www.youtube.com/watch?v=VnnPOaf1Dpc</a:t>
            </a:r>
            <a:endParaRPr lang="en-US" dirty="0"/>
          </a:p>
          <a:p>
            <a:endParaRPr lang="en-US" dirty="0"/>
          </a:p>
          <a:p>
            <a:r>
              <a:rPr lang="en-US" dirty="0"/>
              <a:t>Take a look at the project website:</a:t>
            </a:r>
          </a:p>
          <a:p>
            <a:r>
              <a:rPr lang="en-US" dirty="0">
                <a:hlinkClick r:id="rId3"/>
              </a:rPr>
              <a:t>https://www.cliffswallow.org/</a:t>
            </a:r>
            <a:endParaRPr lang="en-US" dirty="0"/>
          </a:p>
          <a:p>
            <a:endParaRPr lang="en-US" dirty="0"/>
          </a:p>
          <a:p>
            <a:r>
              <a:rPr lang="en-US" dirty="0"/>
              <a:t>Explore the webpage from Cedar Point Bio station:</a:t>
            </a:r>
          </a:p>
          <a:p>
            <a:r>
              <a:rPr lang="en-US" dirty="0">
                <a:hlinkClick r:id="rId4"/>
              </a:rPr>
              <a:t>https://cedarpoint.unl.edu/research-and-teaching/natural-history-and-science/</a:t>
            </a:r>
            <a:endParaRPr lang="en-US" dirty="0"/>
          </a:p>
          <a:p>
            <a:endParaRPr lang="en-US" dirty="0"/>
          </a:p>
        </p:txBody>
      </p:sp>
    </p:spTree>
    <p:extLst>
      <p:ext uri="{BB962C8B-B14F-4D97-AF65-F5344CB8AC3E}">
        <p14:creationId xmlns:p14="http://schemas.microsoft.com/office/powerpoint/2010/main" val="183083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77B83-040F-22ED-FA10-01D3917CAAFC}"/>
              </a:ext>
            </a:extLst>
          </p:cNvPr>
          <p:cNvSpPr>
            <a:spLocks noGrp="1"/>
          </p:cNvSpPr>
          <p:nvPr>
            <p:ph type="title"/>
          </p:nvPr>
        </p:nvSpPr>
        <p:spPr/>
        <p:txBody>
          <a:bodyPr/>
          <a:lstStyle/>
          <a:p>
            <a:pPr algn="ctr"/>
            <a:r>
              <a:rPr lang="en-US" dirty="0"/>
              <a:t>Annotated bibliography instructions and short research proposal</a:t>
            </a:r>
          </a:p>
        </p:txBody>
      </p:sp>
      <p:sp>
        <p:nvSpPr>
          <p:cNvPr id="3" name="Content Placeholder 2">
            <a:extLst>
              <a:ext uri="{FF2B5EF4-FFF2-40B4-BE49-F238E27FC236}">
                <a16:creationId xmlns:a16="http://schemas.microsoft.com/office/drawing/2014/main" id="{1FD70B5A-FF1E-8F64-13C8-41CB398F847B}"/>
              </a:ext>
            </a:extLst>
          </p:cNvPr>
          <p:cNvSpPr>
            <a:spLocks noGrp="1"/>
          </p:cNvSpPr>
          <p:nvPr>
            <p:ph idx="1"/>
          </p:nvPr>
        </p:nvSpPr>
        <p:spPr/>
        <p:txBody>
          <a:bodyPr/>
          <a:lstStyle/>
          <a:p>
            <a:r>
              <a:rPr lang="en-US" dirty="0"/>
              <a:t>An annotated bibliography is a bibliography that gives a summary of each of the papers provided</a:t>
            </a:r>
          </a:p>
          <a:p>
            <a:endParaRPr lang="en-US" dirty="0"/>
          </a:p>
          <a:p>
            <a:r>
              <a:rPr lang="en-US" dirty="0"/>
              <a:t>The goal of the assignment is to include a document that has: </a:t>
            </a:r>
          </a:p>
          <a:p>
            <a:r>
              <a:rPr lang="en-US" dirty="0"/>
              <a:t>(1) A short overview (1-2 paragraphs of text) that outlines:</a:t>
            </a:r>
          </a:p>
          <a:p>
            <a:pPr lvl="1"/>
            <a:r>
              <a:rPr lang="en-US" dirty="0"/>
              <a:t>1. some background, synthesized from the papers</a:t>
            </a:r>
          </a:p>
          <a:p>
            <a:pPr lvl="1"/>
            <a:r>
              <a:rPr lang="en-US" dirty="0"/>
              <a:t>2. states your questions</a:t>
            </a:r>
          </a:p>
          <a:p>
            <a:pPr lvl="1"/>
            <a:r>
              <a:rPr lang="en-US" dirty="0"/>
              <a:t>3. makes hypotheses or predictions</a:t>
            </a:r>
          </a:p>
          <a:p>
            <a:pPr lvl="1"/>
            <a:r>
              <a:rPr lang="en-US" dirty="0"/>
              <a:t>4. Explains steps you are going to take to explore these questions (including obtaining more data)</a:t>
            </a:r>
          </a:p>
          <a:p>
            <a:r>
              <a:rPr lang="en-US" dirty="0"/>
              <a:t>(2) An annotated bibliography of 5  annotated citations per group member (total 15-20). </a:t>
            </a:r>
          </a:p>
          <a:p>
            <a:pPr lvl="1"/>
            <a:r>
              <a:rPr lang="en-US" dirty="0"/>
              <a:t>Remember to download these into your citation manager! </a:t>
            </a:r>
          </a:p>
          <a:p>
            <a:pPr lvl="1"/>
            <a:r>
              <a:rPr lang="en-US" dirty="0"/>
              <a:t>Important: Not all papers will be about your system!!!</a:t>
            </a:r>
          </a:p>
          <a:p>
            <a:pPr lvl="1"/>
            <a:endParaRPr lang="en-US" dirty="0"/>
          </a:p>
        </p:txBody>
      </p:sp>
    </p:spTree>
    <p:extLst>
      <p:ext uri="{BB962C8B-B14F-4D97-AF65-F5344CB8AC3E}">
        <p14:creationId xmlns:p14="http://schemas.microsoft.com/office/powerpoint/2010/main" val="640522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9AA0-3B3A-0E02-9617-ED3BD8FBF8C3}"/>
              </a:ext>
            </a:extLst>
          </p:cNvPr>
          <p:cNvSpPr>
            <a:spLocks noGrp="1"/>
          </p:cNvSpPr>
          <p:nvPr>
            <p:ph type="title"/>
          </p:nvPr>
        </p:nvSpPr>
        <p:spPr/>
        <p:txBody>
          <a:bodyPr/>
          <a:lstStyle/>
          <a:p>
            <a:r>
              <a:rPr lang="en-US" dirty="0"/>
              <a:t>How to find papers</a:t>
            </a:r>
          </a:p>
        </p:txBody>
      </p:sp>
      <p:sp>
        <p:nvSpPr>
          <p:cNvPr id="3" name="Content Placeholder 2">
            <a:extLst>
              <a:ext uri="{FF2B5EF4-FFF2-40B4-BE49-F238E27FC236}">
                <a16:creationId xmlns:a16="http://schemas.microsoft.com/office/drawing/2014/main" id="{911E36F2-DA37-0FCD-23CE-7107651D5305}"/>
              </a:ext>
            </a:extLst>
          </p:cNvPr>
          <p:cNvSpPr>
            <a:spLocks noGrp="1"/>
          </p:cNvSpPr>
          <p:nvPr>
            <p:ph idx="1"/>
          </p:nvPr>
        </p:nvSpPr>
        <p:spPr/>
        <p:txBody>
          <a:bodyPr/>
          <a:lstStyle/>
          <a:p>
            <a:r>
              <a:rPr lang="en-US" dirty="0"/>
              <a:t>Search in web of science or google scholar</a:t>
            </a:r>
          </a:p>
          <a:p>
            <a:r>
              <a:rPr lang="en-US" dirty="0"/>
              <a:t>Look at citations (references) from the papers where the datasets came from!</a:t>
            </a:r>
          </a:p>
          <a:p>
            <a:r>
              <a:rPr lang="en-US" dirty="0"/>
              <a:t>Necessary background will not just be from the system!</a:t>
            </a:r>
          </a:p>
          <a:p>
            <a:pPr lvl="1"/>
            <a:r>
              <a:rPr lang="en-US" dirty="0"/>
              <a:t>For example, both datasets include climate data – a seminal paper on climate change is this one:</a:t>
            </a:r>
          </a:p>
          <a:p>
            <a:pPr lvl="2"/>
            <a:r>
              <a:rPr lang="en-US" dirty="0"/>
              <a:t>Parmesan 2003 Nature - </a:t>
            </a:r>
            <a:r>
              <a:rPr lang="en-US" dirty="0">
                <a:hlinkClick r:id="rId2"/>
              </a:rPr>
              <a:t>https://www.nature.com/articles/nature01286</a:t>
            </a:r>
            <a:endParaRPr lang="en-US" dirty="0"/>
          </a:p>
          <a:p>
            <a:pPr lvl="2"/>
            <a:r>
              <a:rPr lang="en-US" dirty="0"/>
              <a:t>This could be a good ‘background’ paper for exploring your questions</a:t>
            </a:r>
          </a:p>
          <a:p>
            <a:pPr lvl="2"/>
            <a:r>
              <a:rPr lang="en-US" dirty="0" err="1"/>
              <a:t>Delhey</a:t>
            </a:r>
            <a:r>
              <a:rPr lang="en-US" dirty="0"/>
              <a:t> 2020 Current Biology - </a:t>
            </a:r>
            <a:r>
              <a:rPr lang="en-US" dirty="0">
                <a:hlinkClick r:id="rId3"/>
              </a:rPr>
              <a:t>https://www.sciencedirect.com/science/article/pii/S0960982220316134</a:t>
            </a:r>
            <a:endParaRPr lang="en-US" dirty="0"/>
          </a:p>
          <a:p>
            <a:pPr lvl="2"/>
            <a:r>
              <a:rPr lang="en-US" dirty="0"/>
              <a:t>This paper discussed how coloration might change with climate</a:t>
            </a:r>
          </a:p>
          <a:p>
            <a:endParaRPr lang="en-US" dirty="0"/>
          </a:p>
          <a:p>
            <a:r>
              <a:rPr lang="en-US" dirty="0"/>
              <a:t>Consider the quality of the journal when accessing a paper</a:t>
            </a:r>
          </a:p>
          <a:p>
            <a:pPr lvl="1"/>
            <a:r>
              <a:rPr lang="en-US" dirty="0"/>
              <a:t>Journals have impact factors (higher=better) which can provide context to the importance and quality of a study</a:t>
            </a:r>
          </a:p>
          <a:p>
            <a:pPr lvl="1"/>
            <a:r>
              <a:rPr lang="en-US" dirty="0"/>
              <a:t>Beware of articles from </a:t>
            </a:r>
            <a:r>
              <a:rPr lang="en-US" dirty="0">
                <a:hlinkClick r:id="rId4"/>
              </a:rPr>
              <a:t>predatory</a:t>
            </a:r>
            <a:r>
              <a:rPr lang="en-US" dirty="0"/>
              <a:t> journals and articles from publisher MDPI</a:t>
            </a:r>
          </a:p>
          <a:p>
            <a:pPr lvl="1"/>
            <a:endParaRPr lang="en-US" dirty="0"/>
          </a:p>
          <a:p>
            <a:pPr lvl="2"/>
            <a:endParaRPr lang="en-US" dirty="0"/>
          </a:p>
          <a:p>
            <a:pPr lvl="3"/>
            <a:endParaRPr lang="en-US" dirty="0"/>
          </a:p>
          <a:p>
            <a:endParaRPr lang="en-US" dirty="0"/>
          </a:p>
        </p:txBody>
      </p:sp>
    </p:spTree>
    <p:extLst>
      <p:ext uri="{BB962C8B-B14F-4D97-AF65-F5344CB8AC3E}">
        <p14:creationId xmlns:p14="http://schemas.microsoft.com/office/powerpoint/2010/main" val="3150441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8247-1E17-2D9A-D129-FD0B6DD7CF05}"/>
              </a:ext>
            </a:extLst>
          </p:cNvPr>
          <p:cNvSpPr>
            <a:spLocks noGrp="1"/>
          </p:cNvSpPr>
          <p:nvPr>
            <p:ph type="title"/>
          </p:nvPr>
        </p:nvSpPr>
        <p:spPr/>
        <p:txBody>
          <a:bodyPr/>
          <a:lstStyle/>
          <a:p>
            <a:r>
              <a:rPr lang="en-US" dirty="0"/>
              <a:t>How to describe papers in your bibliography</a:t>
            </a:r>
          </a:p>
        </p:txBody>
      </p:sp>
      <p:sp>
        <p:nvSpPr>
          <p:cNvPr id="3" name="Content Placeholder 2">
            <a:extLst>
              <a:ext uri="{FF2B5EF4-FFF2-40B4-BE49-F238E27FC236}">
                <a16:creationId xmlns:a16="http://schemas.microsoft.com/office/drawing/2014/main" id="{EB499D82-2294-BC52-9D41-125097EFD885}"/>
              </a:ext>
            </a:extLst>
          </p:cNvPr>
          <p:cNvSpPr>
            <a:spLocks noGrp="1"/>
          </p:cNvSpPr>
          <p:nvPr>
            <p:ph idx="1"/>
          </p:nvPr>
        </p:nvSpPr>
        <p:spPr/>
        <p:txBody>
          <a:bodyPr>
            <a:normAutofit/>
          </a:bodyPr>
          <a:lstStyle/>
          <a:p>
            <a:r>
              <a:rPr lang="en-US" sz="2800" dirty="0"/>
              <a:t>Expect to include 2-4 sentences of description per paper</a:t>
            </a:r>
          </a:p>
          <a:p>
            <a:pPr lvl="1"/>
            <a:r>
              <a:rPr lang="en-US" sz="2800" dirty="0"/>
              <a:t>Your summary should include:	</a:t>
            </a:r>
          </a:p>
          <a:p>
            <a:pPr lvl="2"/>
            <a:r>
              <a:rPr lang="en-US" sz="2800" dirty="0"/>
              <a:t>The question the paper is trying to answer</a:t>
            </a:r>
          </a:p>
          <a:p>
            <a:pPr lvl="2"/>
            <a:r>
              <a:rPr lang="en-US" sz="2800" dirty="0"/>
              <a:t>The main take home result</a:t>
            </a:r>
          </a:p>
          <a:p>
            <a:pPr lvl="2"/>
            <a:r>
              <a:rPr lang="en-US" sz="2800" dirty="0"/>
              <a:t>Any additional relevance on why you included the citation (e.g. could have useful data); this isn’t necessary but is helpful</a:t>
            </a:r>
          </a:p>
        </p:txBody>
      </p:sp>
    </p:spTree>
    <p:extLst>
      <p:ext uri="{BB962C8B-B14F-4D97-AF65-F5344CB8AC3E}">
        <p14:creationId xmlns:p14="http://schemas.microsoft.com/office/powerpoint/2010/main" val="154561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a:buFont typeface="Arial" pitchFamily="34" charset="0"/>
              <a:buChar char="•"/>
              <a:defRPr/>
            </a:pPr>
            <a:r>
              <a:rPr lang="en-US" dirty="0"/>
              <a:t>Mammals</a:t>
            </a:r>
          </a:p>
          <a:p>
            <a:pPr>
              <a:buFont typeface="Arial" pitchFamily="34" charset="0"/>
              <a:buChar char="•"/>
              <a:defRPr/>
            </a:pPr>
            <a:r>
              <a:rPr lang="en-US" dirty="0" err="1"/>
              <a:t>Microchiroptera</a:t>
            </a:r>
            <a:r>
              <a:rPr lang="en-US" dirty="0"/>
              <a:t> and </a:t>
            </a:r>
            <a:r>
              <a:rPr lang="en-US" dirty="0" err="1"/>
              <a:t>Megachiroptera</a:t>
            </a:r>
            <a:endParaRPr lang="en-US" dirty="0"/>
          </a:p>
          <a:p>
            <a:pPr>
              <a:buFont typeface="Arial" pitchFamily="34" charset="0"/>
              <a:buChar char="•"/>
              <a:defRPr/>
            </a:pPr>
            <a:r>
              <a:rPr lang="en-US" dirty="0"/>
              <a:t>In eastern US all are insectivores (most/all hibernating bats are)</a:t>
            </a:r>
          </a:p>
          <a:p>
            <a:pPr>
              <a:buFont typeface="Arial" pitchFamily="34" charset="0"/>
              <a:buChar char="•"/>
              <a:defRPr/>
            </a:pPr>
            <a:r>
              <a:rPr lang="en-US" dirty="0"/>
              <a:t>Not rodents! </a:t>
            </a:r>
          </a:p>
          <a:p>
            <a:pPr>
              <a:buFont typeface="Arial" pitchFamily="34" charset="0"/>
              <a:buChar char="•"/>
              <a:defRPr/>
            </a:pPr>
            <a:r>
              <a:rPr lang="en-US" dirty="0"/>
              <a:t>Not high incidence of rabies (half of 1% as reported by US FWS)</a:t>
            </a:r>
          </a:p>
          <a:p>
            <a:pPr>
              <a:buFont typeface="Arial" pitchFamily="34" charset="0"/>
              <a:buChar char="•"/>
              <a:defRPr/>
            </a:pPr>
            <a:r>
              <a:rPr lang="en-US" dirty="0"/>
              <a:t>Do not fly into your hair</a:t>
            </a:r>
          </a:p>
          <a:p>
            <a:pPr>
              <a:buFont typeface="Arial" pitchFamily="34" charset="0"/>
              <a:buChar char="•"/>
              <a:defRPr/>
            </a:pPr>
            <a:r>
              <a:rPr lang="en-US" dirty="0"/>
              <a:t>Are not blind, but </a:t>
            </a:r>
            <a:r>
              <a:rPr lang="en-US" dirty="0" err="1"/>
              <a:t>michrochiroptera</a:t>
            </a:r>
            <a:r>
              <a:rPr lang="en-US" dirty="0"/>
              <a:t> do rely on echolocation</a:t>
            </a:r>
          </a:p>
        </p:txBody>
      </p:sp>
      <p:sp>
        <p:nvSpPr>
          <p:cNvPr id="4" name="Text Box 4"/>
          <p:cNvSpPr txBox="1">
            <a:spLocks noGrp="1" noChangeArrowheads="1"/>
          </p:cNvSpPr>
          <p:nvPr>
            <p:ph type="title"/>
          </p:nvPr>
        </p:nvSpPr>
        <p:spPr>
          <a:xfrm>
            <a:off x="1981200" y="384917"/>
            <a:ext cx="8229600" cy="549381"/>
          </a:xfrm>
        </p:spPr>
        <p:style>
          <a:lnRef idx="1">
            <a:schemeClr val="accent4"/>
          </a:lnRef>
          <a:fillRef idx="3">
            <a:schemeClr val="accent4"/>
          </a:fillRef>
          <a:effectRef idx="2">
            <a:schemeClr val="accent4"/>
          </a:effectRef>
          <a:fontRef idx="minor">
            <a:schemeClr val="lt1"/>
          </a:fontRef>
        </p:style>
        <p:txBody>
          <a:bodyPr rtlCol="0">
            <a:spAutoFit/>
          </a:bodyPr>
          <a:lstStyle/>
          <a:p>
            <a:pPr algn="ctr">
              <a:spcBef>
                <a:spcPct val="50000"/>
              </a:spcBef>
              <a:defRPr/>
            </a:pPr>
            <a:r>
              <a:rPr lang="en-US" dirty="0">
                <a:solidFill>
                  <a:schemeClr val="tx1"/>
                </a:solidFill>
              </a:rPr>
              <a:t>Bat facts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
          <p:cNvSpPr txBox="1">
            <a:spLocks noGrp="1" noChangeArrowheads="1"/>
          </p:cNvSpPr>
          <p:nvPr>
            <p:ph type="title"/>
          </p:nvPr>
        </p:nvSpPr>
        <p:spPr>
          <a:xfrm>
            <a:off x="2209800" y="405335"/>
            <a:ext cx="8153400" cy="535531"/>
          </a:xfrm>
        </p:spPr>
        <p:style>
          <a:lnRef idx="1">
            <a:schemeClr val="accent4"/>
          </a:lnRef>
          <a:fillRef idx="3">
            <a:schemeClr val="accent4"/>
          </a:fillRef>
          <a:effectRef idx="2">
            <a:schemeClr val="accent4"/>
          </a:effectRef>
          <a:fontRef idx="minor">
            <a:schemeClr val="lt1"/>
          </a:fontRef>
        </p:style>
        <p:txBody>
          <a:bodyPr rtlCol="0">
            <a:spAutoFit/>
          </a:bodyPr>
          <a:lstStyle/>
          <a:p>
            <a:pPr>
              <a:spcBef>
                <a:spcPct val="50000"/>
              </a:spcBef>
              <a:defRPr/>
            </a:pPr>
            <a:r>
              <a:rPr lang="en-US" sz="3200" dirty="0"/>
              <a:t>A year in the life of a Little Brown Bat</a:t>
            </a:r>
            <a:endParaRPr lang="en-US" sz="1600" dirty="0"/>
          </a:p>
        </p:txBody>
      </p:sp>
      <p:sp>
        <p:nvSpPr>
          <p:cNvPr id="24579" name="Content Placeholder 2"/>
          <p:cNvSpPr>
            <a:spLocks noGrp="1"/>
          </p:cNvSpPr>
          <p:nvPr>
            <p:ph idx="1"/>
          </p:nvPr>
        </p:nvSpPr>
        <p:spPr>
          <a:xfrm>
            <a:off x="1981200" y="1219201"/>
            <a:ext cx="8229600" cy="4906963"/>
          </a:xfrm>
        </p:spPr>
        <p:txBody>
          <a:bodyPr/>
          <a:lstStyle/>
          <a:p>
            <a:r>
              <a:rPr lang="en-US"/>
              <a:t>Fall (late August to mid-October)</a:t>
            </a:r>
          </a:p>
          <a:p>
            <a:pPr lvl="1"/>
            <a:r>
              <a:rPr lang="en-US"/>
              <a:t>Fall swarm </a:t>
            </a:r>
          </a:p>
          <a:p>
            <a:pPr lvl="1"/>
            <a:r>
              <a:rPr lang="en-US"/>
              <a:t>fattening and breeding</a:t>
            </a:r>
          </a:p>
          <a:p>
            <a:r>
              <a:rPr lang="en-US"/>
              <a:t>Winter (Nov – mid-Apr)</a:t>
            </a:r>
          </a:p>
          <a:p>
            <a:pPr lvl="1"/>
            <a:r>
              <a:rPr lang="en-US"/>
              <a:t>Hibernation</a:t>
            </a:r>
          </a:p>
          <a:p>
            <a:r>
              <a:rPr lang="en-US"/>
              <a:t>Spring (May- mid-June)</a:t>
            </a:r>
          </a:p>
          <a:p>
            <a:pPr lvl="1"/>
            <a:r>
              <a:rPr lang="en-US"/>
              <a:t>Emergence, pregnancy</a:t>
            </a:r>
          </a:p>
          <a:p>
            <a:r>
              <a:rPr lang="en-US"/>
              <a:t>Summer (Jun – mid-Aug)</a:t>
            </a:r>
          </a:p>
          <a:p>
            <a:pPr lvl="1"/>
            <a:r>
              <a:rPr lang="en-US"/>
              <a:t>Raising and feeding young</a:t>
            </a:r>
          </a:p>
          <a:p>
            <a:pPr lvl="1">
              <a:buFont typeface="Arial" charset="0"/>
              <a:buNone/>
            </a:pPr>
            <a:endParaRPr lang="en-US"/>
          </a:p>
        </p:txBody>
      </p:sp>
      <p:pic>
        <p:nvPicPr>
          <p:cNvPr id="25601" name="Picture 1" descr="uci small hole at barton 3-20-07 by hicks "/>
          <p:cNvPicPr>
            <a:picLocks noChangeAspect="1" noChangeArrowheads="1"/>
          </p:cNvPicPr>
          <p:nvPr/>
        </p:nvPicPr>
        <p:blipFill>
          <a:blip r:embed="rId2" cstate="screen"/>
          <a:srcRect/>
          <a:stretch>
            <a:fillRect/>
          </a:stretch>
        </p:blipFill>
        <p:spPr bwMode="auto">
          <a:xfrm>
            <a:off x="7162800" y="1752600"/>
            <a:ext cx="3374967" cy="4419600"/>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006471"/>
          </a:xfrm>
        </p:spPr>
        <p:style>
          <a:lnRef idx="1">
            <a:schemeClr val="accent4"/>
          </a:lnRef>
          <a:fillRef idx="3">
            <a:schemeClr val="accent4"/>
          </a:fillRef>
          <a:effectRef idx="2">
            <a:schemeClr val="accent4"/>
          </a:effectRef>
          <a:fontRef idx="minor">
            <a:schemeClr val="lt1"/>
          </a:fontRef>
        </p:style>
        <p:txBody>
          <a:bodyPr rtlCol="0">
            <a:normAutofit/>
          </a:bodyPr>
          <a:lstStyle/>
          <a:p>
            <a:pPr>
              <a:defRPr/>
            </a:pPr>
            <a:r>
              <a:rPr lang="en-US" dirty="0"/>
              <a:t>Fall Swarm</a:t>
            </a:r>
          </a:p>
        </p:txBody>
      </p:sp>
      <p:sp>
        <p:nvSpPr>
          <p:cNvPr id="25603" name="Content Placeholder 2"/>
          <p:cNvSpPr>
            <a:spLocks noGrp="1"/>
          </p:cNvSpPr>
          <p:nvPr>
            <p:ph idx="1"/>
          </p:nvPr>
        </p:nvSpPr>
        <p:spPr>
          <a:xfrm>
            <a:off x="990600" y="1417321"/>
            <a:ext cx="3886200" cy="4525963"/>
          </a:xfrm>
        </p:spPr>
        <p:txBody>
          <a:bodyPr/>
          <a:lstStyle/>
          <a:p>
            <a:r>
              <a:rPr lang="en-US" dirty="0"/>
              <a:t>Visit multiple sites</a:t>
            </a:r>
            <a:br>
              <a:rPr lang="en-US" dirty="0"/>
            </a:br>
            <a:endParaRPr lang="en-US" dirty="0"/>
          </a:p>
          <a:p>
            <a:r>
              <a:rPr lang="en-US" dirty="0"/>
              <a:t>Mating is promiscuous</a:t>
            </a:r>
            <a:br>
              <a:rPr lang="en-US" dirty="0"/>
            </a:br>
            <a:endParaRPr lang="en-US" dirty="0"/>
          </a:p>
          <a:p>
            <a:r>
              <a:rPr lang="en-US" dirty="0"/>
              <a:t>Females store sperm and delay ovulation over hibernation</a:t>
            </a:r>
            <a:br>
              <a:rPr lang="en-US" dirty="0"/>
            </a:br>
            <a:endParaRPr lang="en-US" dirty="0"/>
          </a:p>
          <a:p>
            <a:r>
              <a:rPr lang="en-US" dirty="0"/>
              <a:t>Sperm competition</a:t>
            </a:r>
          </a:p>
        </p:txBody>
      </p:sp>
      <p:pic>
        <p:nvPicPr>
          <p:cNvPr id="1026" name="Picture 2" descr="Harvest Glow™ Bouquet">
            <a:extLst>
              <a:ext uri="{FF2B5EF4-FFF2-40B4-BE49-F238E27FC236}">
                <a16:creationId xmlns:a16="http://schemas.microsoft.com/office/drawing/2014/main" id="{C1EB1CDC-463E-DA78-271F-C3BF25D26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296" y="1600200"/>
            <a:ext cx="5756104" cy="32234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csos.movieset.com/download/movieset/o/b/2008-12/xmas-story/huge-snow-suit.jpg"/>
          <p:cNvPicPr>
            <a:picLocks noChangeAspect="1" noChangeArrowheads="1"/>
          </p:cNvPicPr>
          <p:nvPr/>
        </p:nvPicPr>
        <p:blipFill>
          <a:blip r:embed="rId2" cstate="email"/>
          <a:srcRect/>
          <a:stretch>
            <a:fillRect/>
          </a:stretch>
        </p:blipFill>
        <p:spPr bwMode="auto">
          <a:xfrm>
            <a:off x="7429500" y="4181475"/>
            <a:ext cx="4762500" cy="2676525"/>
          </a:xfrm>
          <a:prstGeom prst="rect">
            <a:avLst/>
          </a:prstGeom>
          <a:noFill/>
          <a:ln w="9525">
            <a:noFill/>
            <a:miter lim="800000"/>
            <a:headEnd/>
            <a:tailEnd/>
          </a:ln>
        </p:spPr>
      </p:pic>
      <p:sp>
        <p:nvSpPr>
          <p:cNvPr id="4" name="Text Box 11"/>
          <p:cNvSpPr txBox="1">
            <a:spLocks noGrp="1" noChangeArrowheads="1"/>
          </p:cNvSpPr>
          <p:nvPr>
            <p:ph type="title"/>
          </p:nvPr>
        </p:nvSpPr>
        <p:spPr>
          <a:xfrm>
            <a:off x="3962400" y="329135"/>
            <a:ext cx="4419600" cy="535531"/>
          </a:xfrm>
        </p:spPr>
        <p:style>
          <a:lnRef idx="1">
            <a:schemeClr val="accent4"/>
          </a:lnRef>
          <a:fillRef idx="3">
            <a:schemeClr val="accent4"/>
          </a:fillRef>
          <a:effectRef idx="2">
            <a:schemeClr val="accent4"/>
          </a:effectRef>
          <a:fontRef idx="minor">
            <a:schemeClr val="lt1"/>
          </a:fontRef>
        </p:style>
        <p:txBody>
          <a:bodyPr rtlCol="0">
            <a:spAutoFit/>
          </a:bodyPr>
          <a:lstStyle/>
          <a:p>
            <a:pPr>
              <a:spcBef>
                <a:spcPct val="50000"/>
              </a:spcBef>
              <a:defRPr/>
            </a:pPr>
            <a:r>
              <a:rPr lang="en-US" sz="3200" dirty="0"/>
              <a:t>Hibernation / Torpor</a:t>
            </a:r>
            <a:endParaRPr lang="en-US" sz="1600" dirty="0"/>
          </a:p>
        </p:txBody>
      </p:sp>
      <p:sp>
        <p:nvSpPr>
          <p:cNvPr id="3" name="Content Placeholder 2"/>
          <p:cNvSpPr>
            <a:spLocks noGrp="1"/>
          </p:cNvSpPr>
          <p:nvPr>
            <p:ph idx="1"/>
          </p:nvPr>
        </p:nvSpPr>
        <p:spPr>
          <a:xfrm>
            <a:off x="381000" y="1143000"/>
            <a:ext cx="7848600" cy="4983163"/>
          </a:xfrm>
        </p:spPr>
        <p:txBody>
          <a:bodyPr rtlCol="0">
            <a:normAutofit/>
          </a:bodyPr>
          <a:lstStyle/>
          <a:p>
            <a:pPr>
              <a:buFont typeface="Arial" pitchFamily="34" charset="0"/>
              <a:buChar char="•"/>
              <a:defRPr/>
            </a:pPr>
            <a:r>
              <a:rPr lang="en-US" dirty="0"/>
              <a:t>Bats are </a:t>
            </a:r>
            <a:r>
              <a:rPr lang="en-US" dirty="0" err="1"/>
              <a:t>euthermic</a:t>
            </a:r>
            <a:r>
              <a:rPr lang="en-US" dirty="0"/>
              <a:t> and must have strategy for surviving cold winters</a:t>
            </a:r>
          </a:p>
          <a:p>
            <a:pPr>
              <a:buNone/>
              <a:defRPr/>
            </a:pPr>
            <a:endParaRPr lang="en-US" dirty="0"/>
          </a:p>
          <a:p>
            <a:pPr>
              <a:buNone/>
              <a:defRPr/>
            </a:pPr>
            <a:endParaRPr lang="en-US" dirty="0"/>
          </a:p>
          <a:p>
            <a:pPr>
              <a:buFont typeface="Arial" pitchFamily="34" charset="0"/>
              <a:buChar char="•"/>
              <a:defRPr/>
            </a:pPr>
            <a:r>
              <a:rPr lang="en-US" dirty="0"/>
              <a:t>Survive by conserving energy </a:t>
            </a:r>
          </a:p>
          <a:p>
            <a:pPr>
              <a:buNone/>
              <a:defRPr/>
            </a:pPr>
            <a:r>
              <a:rPr lang="en-US" dirty="0"/>
              <a:t>and metabolizing fat stores at a slow rate</a:t>
            </a:r>
            <a:br>
              <a:rPr lang="en-US" dirty="0"/>
            </a:br>
            <a:endParaRPr lang="en-US" dirty="0"/>
          </a:p>
          <a:p>
            <a:pPr>
              <a:buFont typeface="Arial" pitchFamily="34" charset="0"/>
              <a:buChar char="•"/>
              <a:defRPr/>
            </a:pPr>
            <a:r>
              <a:rPr lang="en-US" dirty="0"/>
              <a:t>Lower body temperature, depression of metabolic activities, lowering of heart and respiratory rate, lowering of immune response</a:t>
            </a:r>
            <a:br>
              <a:rPr lang="en-US" dirty="0"/>
            </a:br>
            <a:endParaRPr lang="en-US" dirty="0"/>
          </a:p>
          <a:p>
            <a:pPr>
              <a:buFont typeface="Arial" pitchFamily="34" charset="0"/>
              <a:buChar char="•"/>
              <a:defRPr/>
            </a:pPr>
            <a:r>
              <a:rPr lang="en-US" dirty="0"/>
              <a:t>Temperature of </a:t>
            </a:r>
            <a:r>
              <a:rPr lang="en-US" dirty="0" err="1"/>
              <a:t>hibernaculum</a:t>
            </a:r>
            <a:r>
              <a:rPr lang="en-US" dirty="0"/>
              <a:t> is important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2009 Winter Photo Surveys\Williams Hotel 1-27-09\hotel Survey  by Hicks 1-27-09\IMG_5836.JPG"/>
          <p:cNvPicPr>
            <a:picLocks noChangeAspect="1" noChangeArrowheads="1"/>
          </p:cNvPicPr>
          <p:nvPr/>
        </p:nvPicPr>
        <p:blipFill>
          <a:blip r:embed="rId2" cstate="email"/>
          <a:srcRect/>
          <a:stretch>
            <a:fillRect/>
          </a:stretch>
        </p:blipFill>
        <p:spPr bwMode="auto">
          <a:xfrm>
            <a:off x="6477000" y="685800"/>
            <a:ext cx="3810000" cy="5715000"/>
          </a:xfrm>
          <a:prstGeom prst="rect">
            <a:avLst/>
          </a:prstGeom>
          <a:noFill/>
          <a:ln w="9525">
            <a:noFill/>
            <a:miter lim="800000"/>
            <a:headEnd/>
            <a:tailEnd/>
          </a:ln>
        </p:spPr>
      </p:pic>
      <p:sp>
        <p:nvSpPr>
          <p:cNvPr id="4" name="Text Box 11"/>
          <p:cNvSpPr txBox="1">
            <a:spLocks noGrp="1" noChangeArrowheads="1"/>
          </p:cNvSpPr>
          <p:nvPr>
            <p:ph type="title"/>
          </p:nvPr>
        </p:nvSpPr>
        <p:spPr>
          <a:xfrm>
            <a:off x="3505200" y="405335"/>
            <a:ext cx="5029200" cy="535531"/>
          </a:xfrm>
        </p:spPr>
        <p:style>
          <a:lnRef idx="1">
            <a:schemeClr val="accent4"/>
          </a:lnRef>
          <a:fillRef idx="3">
            <a:schemeClr val="accent4"/>
          </a:fillRef>
          <a:effectRef idx="2">
            <a:schemeClr val="accent4"/>
          </a:effectRef>
          <a:fontRef idx="minor">
            <a:schemeClr val="lt1"/>
          </a:fontRef>
        </p:style>
        <p:txBody>
          <a:bodyPr rtlCol="0">
            <a:spAutoFit/>
          </a:bodyPr>
          <a:lstStyle/>
          <a:p>
            <a:pPr>
              <a:spcBef>
                <a:spcPct val="50000"/>
              </a:spcBef>
              <a:defRPr/>
            </a:pPr>
            <a:r>
              <a:rPr lang="en-US" sz="3200" dirty="0"/>
              <a:t>Hibernation / Torpor</a:t>
            </a:r>
            <a:endParaRPr lang="en-US" sz="1600" dirty="0"/>
          </a:p>
        </p:txBody>
      </p:sp>
      <p:sp>
        <p:nvSpPr>
          <p:cNvPr id="3" name="Content Placeholder 2"/>
          <p:cNvSpPr>
            <a:spLocks noGrp="1"/>
          </p:cNvSpPr>
          <p:nvPr>
            <p:ph idx="1"/>
          </p:nvPr>
        </p:nvSpPr>
        <p:spPr>
          <a:xfrm>
            <a:off x="1981200" y="1219200"/>
            <a:ext cx="4343400" cy="5105400"/>
          </a:xfrm>
        </p:spPr>
        <p:txBody>
          <a:bodyPr rtlCol="0">
            <a:normAutofit/>
          </a:bodyPr>
          <a:lstStyle/>
          <a:p>
            <a:pPr>
              <a:buFont typeface="Arial" pitchFamily="34" charset="0"/>
              <a:buChar char="•"/>
              <a:defRPr/>
            </a:pPr>
            <a:r>
              <a:rPr lang="en-US" dirty="0"/>
              <a:t>Bats periodically arouse from torpor during winter (mean 13 days, for approx. 30-180 minutes, although highly variable)</a:t>
            </a:r>
            <a:br>
              <a:rPr lang="en-US" dirty="0"/>
            </a:br>
            <a:endParaRPr lang="en-US" dirty="0"/>
          </a:p>
          <a:p>
            <a:pPr>
              <a:buFont typeface="Arial" pitchFamily="34" charset="0"/>
              <a:buChar char="•"/>
              <a:defRPr/>
            </a:pPr>
            <a:r>
              <a:rPr lang="en-US" dirty="0" err="1"/>
              <a:t>Euthermic</a:t>
            </a:r>
            <a:r>
              <a:rPr lang="en-US" dirty="0"/>
              <a:t> arousals account for a large amount of the reduction of energy reserves</a:t>
            </a:r>
          </a:p>
        </p:txBody>
      </p:sp>
    </p:spTree>
  </p:cSld>
  <p:clrMapOvr>
    <a:masterClrMapping/>
  </p:clrMapOvr>
</p:sld>
</file>

<file path=ppt/theme/theme1.xml><?xml version="1.0" encoding="utf-8"?>
<a:theme xmlns:a="http://schemas.openxmlformats.org/drawingml/2006/main" name="ThemeNavyCream">
  <a:themeElements>
    <a:clrScheme name="Custom 1">
      <a:dk1>
        <a:srgbClr val="000000"/>
      </a:dk1>
      <a:lt1>
        <a:srgbClr val="FFFFFF"/>
      </a:lt1>
      <a:dk2>
        <a:srgbClr val="44546A"/>
      </a:dk2>
      <a:lt2>
        <a:srgbClr val="E7E6E6"/>
      </a:lt2>
      <a:accent1>
        <a:srgbClr val="2C3D50"/>
      </a:accent1>
      <a:accent2>
        <a:srgbClr val="7F8C8D"/>
      </a:accent2>
      <a:accent3>
        <a:srgbClr val="BA4A28"/>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NavyCream" id="{12DC7EDD-23BE-6849-BA4D-1B216CA8FBF5}" vid="{13CF3D25-57C9-3642-80CC-812031014D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65770</TotalTime>
  <Words>2854</Words>
  <Application>Microsoft Macintosh PowerPoint</Application>
  <PresentationFormat>Widescreen</PresentationFormat>
  <Paragraphs>323</Paragraphs>
  <Slides>49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Gill Sans MT</vt:lpstr>
      <vt:lpstr>Wingdings</vt:lpstr>
      <vt:lpstr>ThemeNavyCream</vt:lpstr>
      <vt:lpstr>PowerPoint Presentation</vt:lpstr>
      <vt:lpstr>Goals</vt:lpstr>
      <vt:lpstr>Check-in</vt:lpstr>
      <vt:lpstr>Dataset 1: Bats and temperature</vt:lpstr>
      <vt:lpstr>Bat facts</vt:lpstr>
      <vt:lpstr>A year in the life of a Little Brown Bat</vt:lpstr>
      <vt:lpstr>Fall Swarm</vt:lpstr>
      <vt:lpstr>Hibernation / Torpor</vt:lpstr>
      <vt:lpstr>Hibernation / Torpor</vt:lpstr>
      <vt:lpstr>Migration to Summer Colonies</vt:lpstr>
      <vt:lpstr>Summer</vt:lpstr>
      <vt:lpstr>White-Nose Syndrome</vt:lpstr>
      <vt:lpstr>Fungal pathogen</vt:lpstr>
      <vt:lpstr>PowerPoint Presentation</vt:lpstr>
      <vt:lpstr>PowerPoint Presentation</vt:lpstr>
      <vt:lpstr>P. destructans global distribution and origins</vt:lpstr>
      <vt:lpstr>Fungus prefers cool conditions</vt:lpstr>
      <vt:lpstr>Pd in bats and the environment</vt:lpstr>
      <vt:lpstr>Transmission of Pd</vt:lpstr>
      <vt:lpstr>PowerPoint Presentation</vt:lpstr>
      <vt:lpstr>Seasonal prevalence among species</vt:lpstr>
      <vt:lpstr>Growing bat populations crash</vt:lpstr>
      <vt:lpstr>Declines in multiple species</vt:lpstr>
      <vt:lpstr>Why does this matter?</vt:lpstr>
      <vt:lpstr>PowerPoint Presentation</vt:lpstr>
      <vt:lpstr>Methods:</vt:lpstr>
      <vt:lpstr>Epidemic: Warmer temperatures causes more severe declines in little brown bats</vt:lpstr>
      <vt:lpstr>PowerPoint Presentation</vt:lpstr>
      <vt:lpstr>PowerPoint Presentation</vt:lpstr>
      <vt:lpstr>How has temperature dependent survival modified bat thermal niches? </vt:lpstr>
      <vt:lpstr>PowerPoint Presentation</vt:lpstr>
      <vt:lpstr>PowerPoint Presentation</vt:lpstr>
      <vt:lpstr>PowerPoint Presentation</vt:lpstr>
      <vt:lpstr>Ecological solutions: Temperature manipulation of hibernacula </vt:lpstr>
      <vt:lpstr>Your goals</vt:lpstr>
      <vt:lpstr>Cliff swallows</vt:lpstr>
      <vt:lpstr>Coloration</vt:lpstr>
      <vt:lpstr>Climate vulnerability</vt:lpstr>
      <vt:lpstr>Cliff Swallow Project</vt:lpstr>
      <vt:lpstr>Reeb at al. Bio Letters</vt:lpstr>
      <vt:lpstr>Methods</vt:lpstr>
      <vt:lpstr>Sex-based differences in size of white patch</vt:lpstr>
      <vt:lpstr>Increases in colony size are correlated with area of the patch</vt:lpstr>
      <vt:lpstr>Patch size and brightness vary a lot by year</vt:lpstr>
      <vt:lpstr>Your goals</vt:lpstr>
      <vt:lpstr>Cliff Swallow Project Resources</vt:lpstr>
      <vt:lpstr>Annotated bibliography instructions and short research proposal</vt:lpstr>
      <vt:lpstr>How to find papers</vt:lpstr>
      <vt:lpstr>How to describe papers in your 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Linking Ecology, Impacts and Management in Emerging Infectious Diseases of Wildlife</dc:title>
  <dc:creator>klangwig</dc:creator>
  <cp:lastModifiedBy>Kate Langwig</cp:lastModifiedBy>
  <cp:revision>634</cp:revision>
  <dcterms:created xsi:type="dcterms:W3CDTF">2015-02-02T23:21:49Z</dcterms:created>
  <dcterms:modified xsi:type="dcterms:W3CDTF">2026-02-03T18:57:24Z</dcterms:modified>
</cp:coreProperties>
</file>